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44" autoAdjust="0"/>
    <p:restoredTop sz="94660"/>
  </p:normalViewPr>
  <p:slideViewPr>
    <p:cSldViewPr snapToGrid="0">
      <p:cViewPr varScale="1">
        <p:scale>
          <a:sx n="54" d="100"/>
          <a:sy n="54" d="100"/>
        </p:scale>
        <p:origin x="19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6B3C2B63-0A29-45EF-A7AD-AB4D356613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8427" cy="513508"/>
          </a:xfrm>
          <a:prstGeom prst="rect">
            <a:avLst/>
          </a:prstGeom>
        </p:spPr>
        <p:txBody>
          <a:bodyPr vert="horz" lIns="99020" tIns="49511" rIns="99020" bIns="4951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2E8B785-26AF-4160-A85C-679950C2BB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6" y="1"/>
            <a:ext cx="3078427" cy="513508"/>
          </a:xfrm>
          <a:prstGeom prst="rect">
            <a:avLst/>
          </a:prstGeom>
        </p:spPr>
        <p:txBody>
          <a:bodyPr vert="horz" lIns="99020" tIns="49511" rIns="99020" bIns="49511" rtlCol="0"/>
          <a:lstStyle>
            <a:lvl1pPr algn="r">
              <a:defRPr sz="1300"/>
            </a:lvl1pPr>
          </a:lstStyle>
          <a:p>
            <a:fld id="{11540D94-C5FF-4C1F-8870-6D7804E7FBE2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7460AD-963D-417C-81B4-BD58A3276D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721110"/>
            <a:ext cx="3078427" cy="513507"/>
          </a:xfrm>
          <a:prstGeom prst="rect">
            <a:avLst/>
          </a:prstGeom>
        </p:spPr>
        <p:txBody>
          <a:bodyPr vert="horz" lIns="99020" tIns="49511" rIns="99020" bIns="4951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F61551-941D-41BC-A317-AEF39A25A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6" y="9721110"/>
            <a:ext cx="3078427" cy="513507"/>
          </a:xfrm>
          <a:prstGeom prst="rect">
            <a:avLst/>
          </a:prstGeom>
        </p:spPr>
        <p:txBody>
          <a:bodyPr vert="horz" lIns="99020" tIns="49511" rIns="99020" bIns="49511" rtlCol="0" anchor="b"/>
          <a:lstStyle>
            <a:lvl1pPr algn="r">
              <a:defRPr sz="1300"/>
            </a:lvl1pPr>
          </a:lstStyle>
          <a:p>
            <a:fld id="{4DE75323-1264-48E9-96BB-FBAE863673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802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78427" cy="513508"/>
          </a:xfrm>
          <a:prstGeom prst="rect">
            <a:avLst/>
          </a:prstGeom>
        </p:spPr>
        <p:txBody>
          <a:bodyPr vert="horz" lIns="99020" tIns="49511" rIns="99020" bIns="4951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6" y="1"/>
            <a:ext cx="3078427" cy="513508"/>
          </a:xfrm>
          <a:prstGeom prst="rect">
            <a:avLst/>
          </a:prstGeom>
        </p:spPr>
        <p:txBody>
          <a:bodyPr vert="horz" lIns="99020" tIns="49511" rIns="99020" bIns="49511" rtlCol="0"/>
          <a:lstStyle>
            <a:lvl1pPr algn="r">
              <a:defRPr sz="1300"/>
            </a:lvl1pPr>
          </a:lstStyle>
          <a:p>
            <a:fld id="{90BBFC6B-675C-46F6-91AB-BF79AA100822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0" tIns="49511" rIns="99020" bIns="4951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8" y="4925407"/>
            <a:ext cx="5683250" cy="4029879"/>
          </a:xfrm>
          <a:prstGeom prst="rect">
            <a:avLst/>
          </a:prstGeom>
        </p:spPr>
        <p:txBody>
          <a:bodyPr vert="horz" lIns="99020" tIns="49511" rIns="99020" bIns="49511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4" y="9721110"/>
            <a:ext cx="3078427" cy="513507"/>
          </a:xfrm>
          <a:prstGeom prst="rect">
            <a:avLst/>
          </a:prstGeom>
        </p:spPr>
        <p:txBody>
          <a:bodyPr vert="horz" lIns="99020" tIns="49511" rIns="99020" bIns="4951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996" y="9721110"/>
            <a:ext cx="3078427" cy="513507"/>
          </a:xfrm>
          <a:prstGeom prst="rect">
            <a:avLst/>
          </a:prstGeom>
        </p:spPr>
        <p:txBody>
          <a:bodyPr vert="horz" lIns="99020" tIns="49511" rIns="99020" bIns="49511" rtlCol="0" anchor="b"/>
          <a:lstStyle>
            <a:lvl1pPr algn="r">
              <a:defRPr sz="1300"/>
            </a:lvl1pPr>
          </a:lstStyle>
          <a:p>
            <a:fld id="{D6714A2A-86D1-465E-BE53-1A52B9FEBA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8852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14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89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433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32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780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521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017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89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32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36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54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352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56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9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98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19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A811-7AAE-4EF3-9A24-81E982228E85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05A6D75A-C28A-496A-982C-FC9E18A467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26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jp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05754FF2-8560-4C39-979E-320C03DE9E8B}"/>
              </a:ext>
            </a:extLst>
          </p:cNvPr>
          <p:cNvSpPr txBox="1"/>
          <p:nvPr/>
        </p:nvSpPr>
        <p:spPr>
          <a:xfrm>
            <a:off x="766545" y="519986"/>
            <a:ext cx="4745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75000"/>
                  </a:schemeClr>
                </a:solidFill>
              </a:rPr>
              <a:t>Números de Emergência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D8E2E91-75F8-4055-AC5A-117CF5A2CE8B}"/>
              </a:ext>
            </a:extLst>
          </p:cNvPr>
          <p:cNvSpPr txBox="1"/>
          <p:nvPr/>
        </p:nvSpPr>
        <p:spPr>
          <a:xfrm>
            <a:off x="928700" y="1397754"/>
            <a:ext cx="1568058" cy="52322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</a:rPr>
              <a:t>Externos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BB0D8A7-9AA7-49F6-B6DF-7D083747726B}"/>
              </a:ext>
            </a:extLst>
          </p:cNvPr>
          <p:cNvSpPr txBox="1"/>
          <p:nvPr/>
        </p:nvSpPr>
        <p:spPr>
          <a:xfrm>
            <a:off x="911598" y="7608218"/>
            <a:ext cx="1551809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2">
                    <a:lumMod val="50000"/>
                  </a:schemeClr>
                </a:solidFill>
              </a:rPr>
              <a:t>Internos</a:t>
            </a:r>
          </a:p>
        </p:txBody>
      </p:sp>
      <p:grpSp>
        <p:nvGrpSpPr>
          <p:cNvPr id="69" name="Agrupar 68">
            <a:extLst>
              <a:ext uri="{FF2B5EF4-FFF2-40B4-BE49-F238E27FC236}">
                <a16:creationId xmlns:a16="http://schemas.microsoft.com/office/drawing/2014/main" id="{555EB86D-64F4-4C17-96DD-6F8956FE2B6F}"/>
              </a:ext>
            </a:extLst>
          </p:cNvPr>
          <p:cNvGrpSpPr/>
          <p:nvPr/>
        </p:nvGrpSpPr>
        <p:grpSpPr>
          <a:xfrm>
            <a:off x="653542" y="3024909"/>
            <a:ext cx="1669676" cy="1180006"/>
            <a:chOff x="844541" y="2224717"/>
            <a:chExt cx="1669676" cy="1180006"/>
          </a:xfrm>
        </p:grpSpPr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43682F99-235B-455D-9BFE-7F43D30BFE72}"/>
                </a:ext>
              </a:extLst>
            </p:cNvPr>
            <p:cNvSpPr txBox="1"/>
            <p:nvPr/>
          </p:nvSpPr>
          <p:spPr>
            <a:xfrm>
              <a:off x="1134450" y="2224717"/>
              <a:ext cx="1089858" cy="27699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pt-BR" dirty="0">
                  <a:latin typeface="Corbel" panose="020B0503020204020204" pitchFamily="34" charset="0"/>
                </a:rPr>
                <a:t>SAMU </a:t>
              </a:r>
              <a:r>
                <a:rPr lang="pt-BR" b="1" dirty="0">
                  <a:latin typeface="Corbel" panose="020B0503020204020204" pitchFamily="34" charset="0"/>
                </a:rPr>
                <a:t>192</a:t>
              </a:r>
            </a:p>
          </p:txBody>
        </p:sp>
        <p:pic>
          <p:nvPicPr>
            <p:cNvPr id="18" name="Gráfico 17" descr="Ambulância">
              <a:extLst>
                <a:ext uri="{FF2B5EF4-FFF2-40B4-BE49-F238E27FC236}">
                  <a16:creationId xmlns:a16="http://schemas.microsoft.com/office/drawing/2014/main" id="{41291556-0291-4E08-ABB6-2A4B51220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70368" y="2423579"/>
              <a:ext cx="914400" cy="914400"/>
            </a:xfrm>
            <a:prstGeom prst="rect">
              <a:avLst/>
            </a:prstGeom>
          </p:spPr>
        </p:pic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FACA3C7-4F95-4956-BE89-A4ADB88F8F8B}"/>
                </a:ext>
              </a:extLst>
            </p:cNvPr>
            <p:cNvSpPr txBox="1"/>
            <p:nvPr/>
          </p:nvSpPr>
          <p:spPr>
            <a:xfrm>
              <a:off x="844541" y="3112335"/>
              <a:ext cx="1669676" cy="2923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300" dirty="0">
                  <a:solidFill>
                    <a:srgbClr val="0070C0"/>
                  </a:solidFill>
                  <a:latin typeface="Berlin Sans FB" panose="020E0602020502020306" pitchFamily="34" charset="0"/>
                </a:rPr>
                <a:t>emergências médicas</a:t>
              </a:r>
            </a:p>
          </p:txBody>
        </p:sp>
      </p:grp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805B6D4-3494-4F38-BCF1-D4A070B5AD0F}"/>
              </a:ext>
            </a:extLst>
          </p:cNvPr>
          <p:cNvSpPr txBox="1"/>
          <p:nvPr/>
        </p:nvSpPr>
        <p:spPr>
          <a:xfrm>
            <a:off x="911598" y="8380158"/>
            <a:ext cx="386003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t-BR" sz="1600" dirty="0">
                <a:latin typeface="Corbel" panose="020B0503020204020204" pitchFamily="34" charset="0"/>
              </a:rPr>
              <a:t>Direção do Instituto de Química    </a:t>
            </a:r>
            <a:r>
              <a:rPr lang="pt-BR" sz="1400" b="1" dirty="0">
                <a:latin typeface="Arial Nova" panose="020B0504020202020204" pitchFamily="34" charset="0"/>
              </a:rPr>
              <a:t>987 790 723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005E4B4F-8C70-4027-BD3B-D66E07CABF01}"/>
              </a:ext>
            </a:extLst>
          </p:cNvPr>
          <p:cNvSpPr txBox="1"/>
          <p:nvPr/>
        </p:nvSpPr>
        <p:spPr>
          <a:xfrm>
            <a:off x="911598" y="8739937"/>
            <a:ext cx="37644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t-BR" sz="1600" dirty="0">
                <a:latin typeface="Corbel" panose="020B0503020204020204" pitchFamily="34" charset="0"/>
              </a:rPr>
              <a:t>Portaria do Prédio Principal              </a:t>
            </a:r>
            <a:r>
              <a:rPr lang="pt-BR" sz="1400" b="1" dirty="0">
                <a:latin typeface="Arial Nova" panose="020B0504020202020204" pitchFamily="34" charset="0"/>
              </a:rPr>
              <a:t>2629 2416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3C02617-0FEC-4FCA-9B1A-84EFA52D653B}"/>
              </a:ext>
            </a:extLst>
          </p:cNvPr>
          <p:cNvSpPr txBox="1"/>
          <p:nvPr/>
        </p:nvSpPr>
        <p:spPr>
          <a:xfrm>
            <a:off x="895350" y="9079860"/>
            <a:ext cx="386644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t-BR" sz="1600" dirty="0">
                <a:latin typeface="Corbel" panose="020B0503020204020204" pitchFamily="34" charset="0"/>
              </a:rPr>
              <a:t>Comissão de Biossegurança            </a:t>
            </a:r>
            <a:r>
              <a:rPr lang="pt-BR" sz="1400" b="1" dirty="0">
                <a:latin typeface="Arial Nova" panose="020B0604020202020204" pitchFamily="34" charset="0"/>
              </a:rPr>
              <a:t>967 446 750</a:t>
            </a:r>
          </a:p>
        </p:txBody>
      </p:sp>
      <p:pic>
        <p:nvPicPr>
          <p:cNvPr id="54" name="Imagem 53">
            <a:extLst>
              <a:ext uri="{FF2B5EF4-FFF2-40B4-BE49-F238E27FC236}">
                <a16:creationId xmlns:a16="http://schemas.microsoft.com/office/drawing/2014/main" id="{63EC5834-8809-42AC-97AE-FFD826D46E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1307" b="23039"/>
          <a:stretch/>
        </p:blipFill>
        <p:spPr>
          <a:xfrm>
            <a:off x="5724144" y="9278843"/>
            <a:ext cx="1133856" cy="631031"/>
          </a:xfrm>
          <a:prstGeom prst="rect">
            <a:avLst/>
          </a:prstGeom>
        </p:spPr>
      </p:pic>
      <p:pic>
        <p:nvPicPr>
          <p:cNvPr id="57" name="Gráfico 56" descr="Viva-voz">
            <a:extLst>
              <a:ext uri="{FF2B5EF4-FFF2-40B4-BE49-F238E27FC236}">
                <a16:creationId xmlns:a16="http://schemas.microsoft.com/office/drawing/2014/main" id="{E14893A2-34DA-462B-8821-CCA0B14C17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169515"/>
            <a:ext cx="914400" cy="914400"/>
          </a:xfrm>
          <a:prstGeom prst="rect">
            <a:avLst/>
          </a:prstGeom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5815B70C-E5EE-40BF-B933-9596A382CBE3}"/>
              </a:ext>
            </a:extLst>
          </p:cNvPr>
          <p:cNvGrpSpPr/>
          <p:nvPr/>
        </p:nvGrpSpPr>
        <p:grpSpPr>
          <a:xfrm>
            <a:off x="2455438" y="2255045"/>
            <a:ext cx="2860056" cy="937974"/>
            <a:chOff x="2418858" y="1842155"/>
            <a:chExt cx="2860056" cy="937974"/>
          </a:xfrm>
        </p:grpSpPr>
        <p:grpSp>
          <p:nvGrpSpPr>
            <p:cNvPr id="71" name="Agrupar 70">
              <a:extLst>
                <a:ext uri="{FF2B5EF4-FFF2-40B4-BE49-F238E27FC236}">
                  <a16:creationId xmlns:a16="http://schemas.microsoft.com/office/drawing/2014/main" id="{76CF6C01-3CC8-48AD-87D7-D51E3A8630CA}"/>
                </a:ext>
              </a:extLst>
            </p:cNvPr>
            <p:cNvGrpSpPr/>
            <p:nvPr/>
          </p:nvGrpSpPr>
          <p:grpSpPr>
            <a:xfrm>
              <a:off x="2930514" y="1842155"/>
              <a:ext cx="2348400" cy="725442"/>
              <a:chOff x="3073710" y="1807480"/>
              <a:chExt cx="2348400" cy="725442"/>
            </a:xfrm>
          </p:grpSpPr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3EA58EEE-1B9B-4D62-9CE2-71B5CC3A3F99}"/>
                  </a:ext>
                </a:extLst>
              </p:cNvPr>
              <p:cNvSpPr txBox="1"/>
              <p:nvPr/>
            </p:nvSpPr>
            <p:spPr>
              <a:xfrm>
                <a:off x="3073710" y="1807480"/>
                <a:ext cx="2348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BR" dirty="0">
                    <a:latin typeface="Corbel" panose="020B0503020204020204" pitchFamily="34" charset="0"/>
                  </a:rPr>
                  <a:t>Corpo de Bombeiros </a:t>
                </a:r>
                <a:r>
                  <a:rPr lang="pt-BR" b="1" dirty="0">
                    <a:latin typeface="Corbel" panose="020B0503020204020204" pitchFamily="34" charset="0"/>
                  </a:rPr>
                  <a:t>193</a:t>
                </a:r>
              </a:p>
            </p:txBody>
          </p:sp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1DCBA7C5-626A-4C96-A0A8-B4DF6A4DBAE8}"/>
                  </a:ext>
                </a:extLst>
              </p:cNvPr>
              <p:cNvSpPr txBox="1"/>
              <p:nvPr/>
            </p:nvSpPr>
            <p:spPr>
              <a:xfrm>
                <a:off x="3248109" y="2132812"/>
                <a:ext cx="2162652" cy="400110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pt-BR" sz="1300" dirty="0">
                    <a:solidFill>
                      <a:srgbClr val="0070C0"/>
                    </a:solidFill>
                    <a:latin typeface="Berlin Sans FB" panose="020E0602020502020306" pitchFamily="34" charset="0"/>
                    <a:cs typeface="Quire Sans" panose="020B0502040204020203" pitchFamily="34" charset="0"/>
                  </a:rPr>
                  <a:t>incêndio, vazamento de gás, produtos químicos, alagamento</a:t>
                </a:r>
              </a:p>
            </p:txBody>
          </p:sp>
        </p:grpSp>
        <p:pic>
          <p:nvPicPr>
            <p:cNvPr id="59" name="Gráfico 58" descr="Bombeiro">
              <a:extLst>
                <a:ext uri="{FF2B5EF4-FFF2-40B4-BE49-F238E27FC236}">
                  <a16:creationId xmlns:a16="http://schemas.microsoft.com/office/drawing/2014/main" id="{5CED4644-F405-4E8E-884E-3991047A4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418858" y="2140049"/>
              <a:ext cx="640080" cy="640080"/>
            </a:xfrm>
            <a:prstGeom prst="rect">
              <a:avLst/>
            </a:prstGeom>
          </p:spPr>
        </p:pic>
      </p:grpSp>
      <p:grpSp>
        <p:nvGrpSpPr>
          <p:cNvPr id="92" name="Agrupar 91">
            <a:extLst>
              <a:ext uri="{FF2B5EF4-FFF2-40B4-BE49-F238E27FC236}">
                <a16:creationId xmlns:a16="http://schemas.microsoft.com/office/drawing/2014/main" id="{28B83036-DDCD-49F1-BB23-6C3BC213D3B4}"/>
              </a:ext>
            </a:extLst>
          </p:cNvPr>
          <p:cNvGrpSpPr/>
          <p:nvPr/>
        </p:nvGrpSpPr>
        <p:grpSpPr>
          <a:xfrm>
            <a:off x="1452522" y="6213665"/>
            <a:ext cx="4294143" cy="759817"/>
            <a:chOff x="1513552" y="4113068"/>
            <a:chExt cx="4294143" cy="759817"/>
          </a:xfrm>
        </p:grpSpPr>
        <p:grpSp>
          <p:nvGrpSpPr>
            <p:cNvPr id="89" name="Agrupar 88">
              <a:extLst>
                <a:ext uri="{FF2B5EF4-FFF2-40B4-BE49-F238E27FC236}">
                  <a16:creationId xmlns:a16="http://schemas.microsoft.com/office/drawing/2014/main" id="{F88D8533-4FAE-433C-A59C-1EEE87D1434E}"/>
                </a:ext>
              </a:extLst>
            </p:cNvPr>
            <p:cNvGrpSpPr/>
            <p:nvPr/>
          </p:nvGrpSpPr>
          <p:grpSpPr>
            <a:xfrm>
              <a:off x="1513552" y="4179488"/>
              <a:ext cx="3819903" cy="693397"/>
              <a:chOff x="1675868" y="3949542"/>
              <a:chExt cx="3819903" cy="693397"/>
            </a:xfrm>
          </p:grpSpPr>
          <p:sp>
            <p:nvSpPr>
              <p:cNvPr id="26" name="CaixaDeTexto 25">
                <a:extLst>
                  <a:ext uri="{FF2B5EF4-FFF2-40B4-BE49-F238E27FC236}">
                    <a16:creationId xmlns:a16="http://schemas.microsoft.com/office/drawing/2014/main" id="{63EA042D-611C-450E-BD1B-2382E44D7E0D}"/>
                  </a:ext>
                </a:extLst>
              </p:cNvPr>
              <p:cNvSpPr txBox="1"/>
              <p:nvPr/>
            </p:nvSpPr>
            <p:spPr>
              <a:xfrm>
                <a:off x="1675868" y="3996608"/>
                <a:ext cx="3130663" cy="6463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pt-BR" sz="1800" dirty="0">
                    <a:effectLst/>
                    <a:latin typeface="Corbel" panose="020B0503020204020204" pitchFamily="34" charset="0"/>
                  </a:rPr>
                  <a:t>Disque-Intoxicação</a:t>
                </a:r>
              </a:p>
              <a:p>
                <a:r>
                  <a:rPr lang="pt-BR" sz="1200" dirty="0">
                    <a:effectLst/>
                    <a:latin typeface="Corbel" panose="020B0503020204020204" pitchFamily="34" charset="0"/>
                  </a:rPr>
                  <a:t>Centro de Controle de Intoxicações de Niterói</a:t>
                </a:r>
              </a:p>
              <a:p>
                <a:r>
                  <a:rPr lang="pt-BR" sz="1200" dirty="0">
                    <a:latin typeface="Corbel" panose="020B0503020204020204" pitchFamily="34" charset="0"/>
                  </a:rPr>
                  <a:t>Hospital Antônio Pedro</a:t>
                </a:r>
              </a:p>
            </p:txBody>
          </p:sp>
          <p:sp>
            <p:nvSpPr>
              <p:cNvPr id="28" name="CaixaDeTexto 27">
                <a:extLst>
                  <a:ext uri="{FF2B5EF4-FFF2-40B4-BE49-F238E27FC236}">
                    <a16:creationId xmlns:a16="http://schemas.microsoft.com/office/drawing/2014/main" id="{596256B4-A481-4474-B0A3-EE974512454D}"/>
                  </a:ext>
                </a:extLst>
              </p:cNvPr>
              <p:cNvSpPr txBox="1"/>
              <p:nvPr/>
            </p:nvSpPr>
            <p:spPr>
              <a:xfrm>
                <a:off x="3655065" y="3949542"/>
                <a:ext cx="18407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b="1" dirty="0">
                    <a:effectLst/>
                    <a:latin typeface="Corbel" panose="020B0503020204020204" pitchFamily="34" charset="0"/>
                  </a:rPr>
                  <a:t>0800-722-6001</a:t>
                </a:r>
                <a:endParaRPr lang="pt-BR" b="1" dirty="0">
                  <a:latin typeface="Corbel" panose="020B0503020204020204" pitchFamily="34" charset="0"/>
                </a:endParaRPr>
              </a:p>
            </p:txBody>
          </p:sp>
        </p:grpSp>
        <p:grpSp>
          <p:nvGrpSpPr>
            <p:cNvPr id="64" name="Agrupar 63">
              <a:extLst>
                <a:ext uri="{FF2B5EF4-FFF2-40B4-BE49-F238E27FC236}">
                  <a16:creationId xmlns:a16="http://schemas.microsoft.com/office/drawing/2014/main" id="{77828B82-F610-47BF-967A-607C45B42BFE}"/>
                </a:ext>
              </a:extLst>
            </p:cNvPr>
            <p:cNvGrpSpPr/>
            <p:nvPr/>
          </p:nvGrpSpPr>
          <p:grpSpPr>
            <a:xfrm>
              <a:off x="5036524" y="4113068"/>
              <a:ext cx="771171" cy="734750"/>
              <a:chOff x="4405762" y="3691749"/>
              <a:chExt cx="907260" cy="864412"/>
            </a:xfrm>
          </p:grpSpPr>
          <p:pic>
            <p:nvPicPr>
              <p:cNvPr id="61" name="Gráfico 60" descr="Frasco">
                <a:extLst>
                  <a:ext uri="{FF2B5EF4-FFF2-40B4-BE49-F238E27FC236}">
                    <a16:creationId xmlns:a16="http://schemas.microsoft.com/office/drawing/2014/main" id="{54A80870-F792-4CD9-B444-293B52B083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4405762" y="3691749"/>
                <a:ext cx="685800" cy="685800"/>
              </a:xfrm>
              <a:prstGeom prst="rect">
                <a:avLst/>
              </a:prstGeom>
            </p:spPr>
          </p:pic>
          <p:pic>
            <p:nvPicPr>
              <p:cNvPr id="63" name="Gráfico 62" descr="Béquer">
                <a:extLst>
                  <a:ext uri="{FF2B5EF4-FFF2-40B4-BE49-F238E27FC236}">
                    <a16:creationId xmlns:a16="http://schemas.microsoft.com/office/drawing/2014/main" id="{34C4142D-9428-4584-A7D1-CBD4C19B4C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4627222" y="3870361"/>
                <a:ext cx="685800" cy="685800"/>
              </a:xfrm>
              <a:prstGeom prst="rect">
                <a:avLst/>
              </a:prstGeom>
            </p:spPr>
          </p:pic>
        </p:grpSp>
      </p:grpSp>
      <p:pic>
        <p:nvPicPr>
          <p:cNvPr id="66" name="Imagem 65" descr="Uma imagem contendo desenho&#10;&#10;Descrição gerada automaticamente">
            <a:extLst>
              <a:ext uri="{FF2B5EF4-FFF2-40B4-BE49-F238E27FC236}">
                <a16:creationId xmlns:a16="http://schemas.microsoft.com/office/drawing/2014/main" id="{E82842AA-2D98-4BE3-A2F0-88CF54FD6B8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498" y="7590142"/>
            <a:ext cx="792480" cy="573024"/>
          </a:xfrm>
          <a:prstGeom prst="rect">
            <a:avLst/>
          </a:prstGeom>
        </p:spPr>
      </p:pic>
      <p:grpSp>
        <p:nvGrpSpPr>
          <p:cNvPr id="80" name="Agrupar 79">
            <a:extLst>
              <a:ext uri="{FF2B5EF4-FFF2-40B4-BE49-F238E27FC236}">
                <a16:creationId xmlns:a16="http://schemas.microsoft.com/office/drawing/2014/main" id="{2E706C86-BAC5-4E40-89E8-E48ECE9174AF}"/>
              </a:ext>
            </a:extLst>
          </p:cNvPr>
          <p:cNvGrpSpPr/>
          <p:nvPr/>
        </p:nvGrpSpPr>
        <p:grpSpPr>
          <a:xfrm>
            <a:off x="440678" y="5114196"/>
            <a:ext cx="3324479" cy="824748"/>
            <a:chOff x="2526682" y="2973836"/>
            <a:chExt cx="3324479" cy="824748"/>
          </a:xfrm>
        </p:grpSpPr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AC6E40E2-B54F-4A4B-88E7-F941E08FF8C1}"/>
                </a:ext>
              </a:extLst>
            </p:cNvPr>
            <p:cNvSpPr txBox="1"/>
            <p:nvPr/>
          </p:nvSpPr>
          <p:spPr>
            <a:xfrm>
              <a:off x="3073710" y="2973836"/>
              <a:ext cx="1590833" cy="27699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pt-BR" dirty="0">
                  <a:latin typeface="Corbel" panose="020B0503020204020204" pitchFamily="34" charset="0"/>
                </a:rPr>
                <a:t>Defesa Civil </a:t>
              </a:r>
              <a:r>
                <a:rPr lang="pt-BR" b="1" dirty="0">
                  <a:latin typeface="Corbel" panose="020B0503020204020204" pitchFamily="34" charset="0"/>
                </a:rPr>
                <a:t>199</a:t>
              </a:r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00EEE6A-B51E-47D5-9393-A5904C5FE097}"/>
                </a:ext>
              </a:extLst>
            </p:cNvPr>
            <p:cNvSpPr txBox="1"/>
            <p:nvPr/>
          </p:nvSpPr>
          <p:spPr>
            <a:xfrm>
              <a:off x="3177049" y="3257738"/>
              <a:ext cx="2674112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300" dirty="0">
                  <a:solidFill>
                    <a:srgbClr val="0070C0"/>
                  </a:solidFill>
                  <a:latin typeface="Berlin Sans FB" panose="020E0602020502020306" pitchFamily="34" charset="0"/>
                </a:rPr>
                <a:t>prevenção e socorro em desastres</a:t>
              </a:r>
            </a:p>
            <a:p>
              <a:r>
                <a:rPr lang="pt-BR" sz="1300" dirty="0">
                  <a:solidFill>
                    <a:srgbClr val="0070C0"/>
                  </a:solidFill>
                  <a:latin typeface="Berlin Sans FB" panose="020E0602020502020306" pitchFamily="34" charset="0"/>
                </a:rPr>
                <a:t>(chuvas ou outras situações de risco)</a:t>
              </a:r>
            </a:p>
          </p:txBody>
        </p:sp>
        <p:pic>
          <p:nvPicPr>
            <p:cNvPr id="72" name="Imagem 71">
              <a:extLst>
                <a:ext uri="{FF2B5EF4-FFF2-40B4-BE49-F238E27FC236}">
                  <a16:creationId xmlns:a16="http://schemas.microsoft.com/office/drawing/2014/main" id="{87557FFE-9F05-4E95-8BC4-4D7D0C61B0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l="18056" t="26158" r="16533" b="26313"/>
            <a:stretch/>
          </p:blipFill>
          <p:spPr>
            <a:xfrm>
              <a:off x="2526682" y="3344693"/>
              <a:ext cx="624660" cy="453891"/>
            </a:xfrm>
            <a:prstGeom prst="rect">
              <a:avLst/>
            </a:prstGeom>
          </p:spPr>
        </p:pic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71E34F6-24E0-466F-ABB0-FA0B2C74BDD6}"/>
              </a:ext>
            </a:extLst>
          </p:cNvPr>
          <p:cNvGrpSpPr/>
          <p:nvPr/>
        </p:nvGrpSpPr>
        <p:grpSpPr>
          <a:xfrm>
            <a:off x="2936738" y="4014393"/>
            <a:ext cx="2537076" cy="830056"/>
            <a:chOff x="3003887" y="2956585"/>
            <a:chExt cx="2537076" cy="830056"/>
          </a:xfrm>
        </p:grpSpPr>
        <p:grpSp>
          <p:nvGrpSpPr>
            <p:cNvPr id="85" name="Agrupar 84">
              <a:extLst>
                <a:ext uri="{FF2B5EF4-FFF2-40B4-BE49-F238E27FC236}">
                  <a16:creationId xmlns:a16="http://schemas.microsoft.com/office/drawing/2014/main" id="{764DFD33-C4EE-47DC-87C7-83D374135A0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08269" y="2956585"/>
              <a:ext cx="532694" cy="710236"/>
              <a:chOff x="938212" y="3685895"/>
              <a:chExt cx="597554" cy="822934"/>
            </a:xfrm>
          </p:grpSpPr>
          <p:pic>
            <p:nvPicPr>
              <p:cNvPr id="82" name="Imagem 81">
                <a:extLst>
                  <a:ext uri="{FF2B5EF4-FFF2-40B4-BE49-F238E27FC236}">
                    <a16:creationId xmlns:a16="http://schemas.microsoft.com/office/drawing/2014/main" id="{B3CBE25E-129B-4D20-BA65-36046FB8E2C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5"/>
              <a:srcRect l="44561"/>
              <a:stretch/>
            </p:blipFill>
            <p:spPr>
              <a:xfrm>
                <a:off x="938212" y="3685895"/>
                <a:ext cx="597554" cy="587502"/>
              </a:xfrm>
              <a:prstGeom prst="rect">
                <a:avLst/>
              </a:prstGeom>
            </p:spPr>
          </p:pic>
          <p:pic>
            <p:nvPicPr>
              <p:cNvPr id="84" name="Imagem 83">
                <a:extLst>
                  <a:ext uri="{FF2B5EF4-FFF2-40B4-BE49-F238E27FC236}">
                    <a16:creationId xmlns:a16="http://schemas.microsoft.com/office/drawing/2014/main" id="{A357B0C8-54F8-48EE-B82F-0209F24D9AAD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15"/>
              <a:srcRect t="30665" r="55960" b="27566"/>
              <a:stretch/>
            </p:blipFill>
            <p:spPr>
              <a:xfrm>
                <a:off x="1003101" y="4262608"/>
                <a:ext cx="476291" cy="246221"/>
              </a:xfrm>
              <a:prstGeom prst="rect">
                <a:avLst/>
              </a:prstGeom>
            </p:spPr>
          </p:pic>
        </p:grpSp>
        <p:sp>
          <p:nvSpPr>
            <p:cNvPr id="68" name="CaixaDeTexto 67">
              <a:extLst>
                <a:ext uri="{FF2B5EF4-FFF2-40B4-BE49-F238E27FC236}">
                  <a16:creationId xmlns:a16="http://schemas.microsoft.com/office/drawing/2014/main" id="{CFBCA551-C514-4D4A-8906-C5D4338915F9}"/>
                </a:ext>
              </a:extLst>
            </p:cNvPr>
            <p:cNvSpPr txBox="1"/>
            <p:nvPr/>
          </p:nvSpPr>
          <p:spPr>
            <a:xfrm>
              <a:off x="3027293" y="3062189"/>
              <a:ext cx="1811064" cy="276999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r>
                <a:rPr lang="pt-BR" dirty="0">
                  <a:latin typeface="Corbel" panose="020B0503020204020204" pitchFamily="34" charset="0"/>
                </a:rPr>
                <a:t>Disque Saúde </a:t>
              </a:r>
              <a:r>
                <a:rPr lang="pt-BR" b="1" dirty="0">
                  <a:latin typeface="Corbel" panose="020B0503020204020204" pitchFamily="34" charset="0"/>
                </a:rPr>
                <a:t>136</a:t>
              </a:r>
            </a:p>
          </p:txBody>
        </p:sp>
        <p:sp>
          <p:nvSpPr>
            <p:cNvPr id="88" name="CaixaDeTexto 87">
              <a:extLst>
                <a:ext uri="{FF2B5EF4-FFF2-40B4-BE49-F238E27FC236}">
                  <a16:creationId xmlns:a16="http://schemas.microsoft.com/office/drawing/2014/main" id="{F1221431-F8E6-4694-83BE-AC0523863B05}"/>
                </a:ext>
              </a:extLst>
            </p:cNvPr>
            <p:cNvSpPr txBox="1"/>
            <p:nvPr/>
          </p:nvSpPr>
          <p:spPr>
            <a:xfrm>
              <a:off x="3003887" y="3294198"/>
              <a:ext cx="2381298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300" dirty="0">
                  <a:solidFill>
                    <a:srgbClr val="0070C0"/>
                  </a:solidFill>
                  <a:latin typeface="Berlin Sans FB" panose="020E0602020502020306" pitchFamily="34" charset="0"/>
                </a:rPr>
                <a:t>COVID-19 e outras doenças: dúvidas e orientações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68054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1290</TotalTime>
  <Words>82</Words>
  <Application>Microsoft Office PowerPoint</Application>
  <PresentationFormat>Papel A4 (210 x 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Nova</vt:lpstr>
      <vt:lpstr>Berlin Sans FB</vt:lpstr>
      <vt:lpstr>Calibri</vt:lpstr>
      <vt:lpstr>Corbel</vt:lpstr>
      <vt:lpstr>Trebuchet MS</vt:lpstr>
      <vt:lpstr>Wingdings 3</vt:lpstr>
      <vt:lpstr>Facetado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Madureira</dc:creator>
  <cp:lastModifiedBy>João Madureira</cp:lastModifiedBy>
  <cp:revision>21</cp:revision>
  <cp:lastPrinted>2020-09-04T22:29:15Z</cp:lastPrinted>
  <dcterms:created xsi:type="dcterms:W3CDTF">2020-09-04T20:02:12Z</dcterms:created>
  <dcterms:modified xsi:type="dcterms:W3CDTF">2020-09-10T21:40:58Z</dcterms:modified>
</cp:coreProperties>
</file>