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71" r:id="rId2"/>
    <p:sldId id="272" r:id="rId3"/>
    <p:sldId id="273" r:id="rId4"/>
    <p:sldId id="274" r:id="rId5"/>
    <p:sldId id="286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7" r:id="rId14"/>
    <p:sldId id="288" r:id="rId15"/>
    <p:sldId id="283" r:id="rId16"/>
    <p:sldId id="284" r:id="rId1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42B59D2-AD59-4352-8F9D-B52A5D87A6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F319EBD-E0DB-46A0-A22E-5160D492001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138B2BD-C3DE-4461-972D-21FE21158976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D19A1EE5-75D2-45FA-BE6E-942ECEC9D4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DA136BE2-057B-4280-93DF-D0ADCAC41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B9E7B3-02AA-4A4C-9E38-66540B2305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A649CE-99F7-41FE-9AEC-0D4A0F8A6F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F0F6671-7BA2-4EDD-ADEB-923A418D3C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>
            <a:extLst>
              <a:ext uri="{FF2B5EF4-FFF2-40B4-BE49-F238E27FC236}">
                <a16:creationId xmlns:a16="http://schemas.microsoft.com/office/drawing/2014/main" id="{770E99EF-CC78-4A97-92B8-F1DA1EF0C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>
            <a:extLst>
              <a:ext uri="{FF2B5EF4-FFF2-40B4-BE49-F238E27FC236}">
                <a16:creationId xmlns:a16="http://schemas.microsoft.com/office/drawing/2014/main" id="{F93EE3F7-B229-423E-9519-9A2956E80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9220" name="Espaço Reservado para Número de Slide 3">
            <a:extLst>
              <a:ext uri="{FF2B5EF4-FFF2-40B4-BE49-F238E27FC236}">
                <a16:creationId xmlns:a16="http://schemas.microsoft.com/office/drawing/2014/main" id="{20473C6E-C704-4474-8F4F-FF1645692F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488766-FA35-4242-8150-7F9BC003CE1E}" type="slidenum">
              <a:rPr lang="pt-BR" altLang="pt-BR"/>
              <a:pPr/>
              <a:t>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49923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>
            <a:extLst>
              <a:ext uri="{FF2B5EF4-FFF2-40B4-BE49-F238E27FC236}">
                <a16:creationId xmlns:a16="http://schemas.microsoft.com/office/drawing/2014/main" id="{770E99EF-CC78-4A97-92B8-F1DA1EF0C7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>
            <a:extLst>
              <a:ext uri="{FF2B5EF4-FFF2-40B4-BE49-F238E27FC236}">
                <a16:creationId xmlns:a16="http://schemas.microsoft.com/office/drawing/2014/main" id="{F93EE3F7-B229-423E-9519-9A2956E80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9220" name="Espaço Reservado para Número de Slide 3">
            <a:extLst>
              <a:ext uri="{FF2B5EF4-FFF2-40B4-BE49-F238E27FC236}">
                <a16:creationId xmlns:a16="http://schemas.microsoft.com/office/drawing/2014/main" id="{20473C6E-C704-4474-8F4F-FF1645692F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488766-FA35-4242-8150-7F9BC003CE1E}" type="slidenum">
              <a:rPr lang="pt-BR" altLang="pt-BR"/>
              <a:pPr/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2844BA-9C06-43EC-BD6B-3F567F7A1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AA75-56C0-4E49-AD60-687ADF09802A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D58D2B-5E5D-4B39-ABC2-799090F25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848DB6-0DCC-4CA3-93BF-68906330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61E3E-46B5-4779-B6C1-EDCF7747F3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344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C312EF-6998-4349-9640-A11BCC9B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C0A4A-0EE1-4BC0-96A8-116CB5F07C94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F05F57-5D7C-4583-BA75-F24AFA33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D7CC4B-BB93-439B-AC05-9F4C57D5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059E-CFFB-4A95-BC25-2D3D5E6A4E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05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A772ED-EBEE-4D70-BA2D-B62036E3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7CD0F-685A-49A3-A971-91F74C540877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DC6B0C-FCC1-4265-8E0D-525E689C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CDBE83-B3C2-445F-91D7-8F0600371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A500D-96BA-4083-9DA5-6054C308063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987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8DA854-E2AA-46C0-B45B-CA9ACAAE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068B-41FF-47BF-B268-A0184428F9E0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E33841-112B-4976-B384-4EA7C4CC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43EFBF-58EC-4856-8E8D-AE6B7D65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DE116-6033-4E68-B06E-22C250CD2F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570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D567B9-101E-410F-9FE2-82E973F1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3C041-476E-46C9-9066-66D4762C5777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3395AD-4130-432F-A245-586397276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29BEB4-D975-458B-9510-07D16C9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2B4A5-9771-44DC-B1C2-C7EA3EB79D4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080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6EBA570-8B5B-4A4D-91F4-4D97058DC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D268-B3D1-4528-BCBF-943D4CF5485C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2BA10B4-DDBD-4346-90D7-5792C884E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E80A4774-BC1A-4E3C-9060-3BEF0747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045D0-A080-4C60-83FB-99D237B144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104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577CB4E7-3E91-4D7D-899E-7145A4423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64F4C-13D3-4773-B144-54170F65FECB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468E20D-21EA-4729-A935-A27005E9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5DF9685B-3339-423F-9B05-E1D6D9D4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986C2-6138-4E1D-8122-24A751FB641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6223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2A1C55A1-D804-4D5C-82B7-EEC30C63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9DA5-0482-4826-9971-5FC6331E7D58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0971D69E-EAB5-4A56-8F3D-20BDF638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188CD974-8986-477B-AB9A-4399F5B6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102CB-3CBD-41D4-B47B-EF162198EA1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6307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821417D4-F6D8-40CD-8FA3-BB685062B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0A345-F792-4F25-9BBC-287178E6EF18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CF3E438-A76E-4AB4-933B-0AF4A189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44005994-9C11-43D6-9522-DA16F01F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A58C4-4577-45A7-82A2-3E0C589F64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8461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2CE87A9-AB37-48B0-8FCC-3B567940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C1935-94D4-4CF9-BF36-E28072FFADA0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C512008E-49A6-4F2C-AC43-3220E0BD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68BCE242-BA1E-4CAB-B51B-A136A2C7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E2252-DDB2-4C66-8990-2D87CD574F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265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0978B607-9B7C-4BB9-8A24-005BB269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5F775-7B6A-4260-AF2F-94D37B785D52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15A7FF30-D5E6-4F43-8E3F-29EF69AA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7E93DC91-A60E-46FA-B363-465483F7B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9AFF9-4474-462E-BA6B-364DEF0E92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369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A006778E-C7EA-4668-AB7A-4CC59083E0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F5DBB0B6-C126-40A4-9E6F-86E86D8425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4978D3-B606-4875-8469-581D0CAC3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6FC327-EEA5-496A-985A-1EA3B879321B}" type="datetimeFigureOut">
              <a:rPr lang="pt-BR"/>
              <a:pPr>
                <a:defRPr/>
              </a:pPr>
              <a:t>10/09/2020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5A7FE3-D4F9-43B6-BAC5-F10E7A68C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B6AC92-E1C0-468B-B77C-F525BE7C7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749693-7A78-4940-B161-DDE7AC38E3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fq.org.br/noticia/capachos-e-tapetes-devem-ser-desinfectados-para-combater-o-novo-coronavirus/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portal.anvisa.gov.br/documents/219201/5777769/PROCEDIMENTO+01+-+PLD-Residuo-Efluentes-/54d4b6eb-36a9-45d9-ba8b-49c648a5f37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ff.br/sites/default/files/plano_de_contingencia_uff-covid-19-versao_3.pdf%20Acesso%20em%2008.07.2020" TargetMode="External"/><Relationship Id="rId5" Type="http://schemas.openxmlformats.org/officeDocument/2006/relationships/hyperlink" Target="http://portal.anvisa.gov.br/documents/219201/4340788/Nota+T%C3%A9cnica+47.pdf/242a3365-2dbb-4b58-bfa8-64b4c9e5d863" TargetMode="External"/><Relationship Id="rId4" Type="http://schemas.openxmlformats.org/officeDocument/2006/relationships/hyperlink" Target="https://www.abralimp.org.br/arquivo/Manual-de-Procedimentos-de-Limpeza-durante-a-pandemia-COVID-19-(Coronav%C3%ADrus)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>
            <a:extLst>
              <a:ext uri="{FF2B5EF4-FFF2-40B4-BE49-F238E27FC236}">
                <a16:creationId xmlns:a16="http://schemas.microsoft.com/office/drawing/2014/main" id="{E5D644B6-A5DA-4EE1-B328-337D1652B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5265738"/>
            <a:ext cx="11430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346349E2-FDAB-4F80-9871-125813F5907F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DE5CBF3E-A7BE-475D-9BC1-12124ADE0F09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8378989-92E5-45E8-957B-75FBA2050C70}"/>
              </a:ext>
            </a:extLst>
          </p:cNvPr>
          <p:cNvSpPr txBox="1"/>
          <p:nvPr/>
        </p:nvSpPr>
        <p:spPr>
          <a:xfrm>
            <a:off x="539750" y="1412875"/>
            <a:ext cx="5688013" cy="223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dirty="0">
                <a:solidFill>
                  <a:schemeClr val="tx2"/>
                </a:solidFill>
                <a:latin typeface="Comic Sans MS" pitchFamily="66" charset="0"/>
                <a:cs typeface="+mn-cs"/>
              </a:rPr>
              <a:t>Manual de procedimentos de limpeza durante a pandemia do Coronavírus.</a:t>
            </a:r>
            <a:endParaRPr lang="pt-BR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3078" name="Imagem 7" descr="limpeza.jpg">
            <a:extLst>
              <a:ext uri="{FF2B5EF4-FFF2-40B4-BE49-F238E27FC236}">
                <a16:creationId xmlns:a16="http://schemas.microsoft.com/office/drawing/2014/main" id="{9279E898-3F6C-40B2-B264-F2BC813EFB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068638"/>
            <a:ext cx="1763712" cy="1762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Imagem 8" descr="limpeza 2.jpg">
            <a:extLst>
              <a:ext uri="{FF2B5EF4-FFF2-40B4-BE49-F238E27FC236}">
                <a16:creationId xmlns:a16="http://schemas.microsoft.com/office/drawing/2014/main" id="{E2C51122-9FD2-49EC-9D31-15321263A4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437063"/>
            <a:ext cx="1871663" cy="1873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Imagem 6">
            <a:extLst>
              <a:ext uri="{FF2B5EF4-FFF2-40B4-BE49-F238E27FC236}">
                <a16:creationId xmlns:a16="http://schemas.microsoft.com/office/drawing/2014/main" id="{ECFECDCF-3822-4348-8F65-F43186902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75" y="5245100"/>
            <a:ext cx="158432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Imagem 8">
            <a:extLst>
              <a:ext uri="{FF2B5EF4-FFF2-40B4-BE49-F238E27FC236}">
                <a16:creationId xmlns:a16="http://schemas.microsoft.com/office/drawing/2014/main" id="{EA3CC60E-68F2-449E-B8D1-45F40301E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5334000"/>
            <a:ext cx="15875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tângulo 10">
            <a:extLst>
              <a:ext uri="{FF2B5EF4-FFF2-40B4-BE49-F238E27FC236}">
                <a16:creationId xmlns:a16="http://schemas.microsoft.com/office/drawing/2014/main" id="{AC738477-617B-452F-8CF1-E3658ADF28E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329363" y="3509963"/>
            <a:ext cx="1535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https://pixabay.com/pt/illustrations/empregada-de-limpeza-limpador-limpa-1816357/</a:t>
            </a:r>
          </a:p>
        </p:txBody>
      </p:sp>
      <p:sp>
        <p:nvSpPr>
          <p:cNvPr id="3083" name="Retângulo 11">
            <a:extLst>
              <a:ext uri="{FF2B5EF4-FFF2-40B4-BE49-F238E27FC236}">
                <a16:creationId xmlns:a16="http://schemas.microsoft.com/office/drawing/2014/main" id="{D7D26E8E-4822-46A7-8BE8-7157C16C111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633494" y="5196682"/>
            <a:ext cx="1997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https://pixabay.com/pt/vectors/limpeza-de-vassoura-balde-home-294085/</a:t>
            </a:r>
          </a:p>
        </p:txBody>
      </p:sp>
      <p:pic>
        <p:nvPicPr>
          <p:cNvPr id="3084" name="Imagem 1">
            <a:extLst>
              <a:ext uri="{FF2B5EF4-FFF2-40B4-BE49-F238E27FC236}">
                <a16:creationId xmlns:a16="http://schemas.microsoft.com/office/drawing/2014/main" id="{CE328957-03DC-4B5D-90FC-18D544D22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19410EE1-BA2C-43EE-80DF-7B0EBD0D058C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A9EBBC61-CF3C-4C30-8FF7-692F76059387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2292" name="CaixaDeTexto 9">
            <a:extLst>
              <a:ext uri="{FF2B5EF4-FFF2-40B4-BE49-F238E27FC236}">
                <a16:creationId xmlns:a16="http://schemas.microsoft.com/office/drawing/2014/main" id="{36238447-1193-40E5-9AD0-04F36F8A5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257425"/>
            <a:ext cx="8496300" cy="381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dirty="0">
                <a:solidFill>
                  <a:srgbClr val="FF0000"/>
                </a:solidFill>
                <a:latin typeface="Comic Sans MS" panose="030F0702030302020204" pitchFamily="66" charset="0"/>
              </a:rPr>
              <a:t>ATENÇÃO!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12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t-BR" altLang="pt-BR" sz="2400" dirty="0">
                <a:latin typeface="Comic Sans MS" panose="030F0702030302020204" pitchFamily="66" charset="0"/>
              </a:rPr>
              <a:t> O álcool é altamente inflamável! Sua aplicação deve ser feita longe de fontes de fogo (fogão, isqueiro, fósforo).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pt-BR" altLang="pt-B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t-BR" altLang="pt-BR" sz="2400" dirty="0">
                <a:latin typeface="Comic Sans MS" panose="030F0702030302020204" pitchFamily="66" charset="0"/>
              </a:rPr>
              <a:t>O álcool pode danificar alguns materiais como: tubos de plástico, silicone, borracha e colas. </a:t>
            </a:r>
          </a:p>
        </p:txBody>
      </p:sp>
      <p:pic>
        <p:nvPicPr>
          <p:cNvPr id="12293" name="Imagem 1">
            <a:extLst>
              <a:ext uri="{FF2B5EF4-FFF2-40B4-BE49-F238E27FC236}">
                <a16:creationId xmlns:a16="http://schemas.microsoft.com/office/drawing/2014/main" id="{F29D1C29-8628-4B10-85A0-07C0C4397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3">
            <a:extLst>
              <a:ext uri="{FF2B5EF4-FFF2-40B4-BE49-F238E27FC236}">
                <a16:creationId xmlns:a16="http://schemas.microsoft.com/office/drawing/2014/main" id="{89C1994B-6523-4684-AA13-639BAC227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20775"/>
            <a:ext cx="8353425" cy="10779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spc="100" dirty="0">
                <a:latin typeface="Comic Sans MS" panose="030F0702030302020204" pitchFamily="66" charset="0"/>
              </a:rPr>
              <a:t>Higienização de objetos tocados frequentemente</a:t>
            </a:r>
            <a:endParaRPr lang="pt-BR" altLang="pt-B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BCA4D167-C592-4B6C-9970-A9B21721572F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57056FCC-5FE4-49B4-9334-362F6F432FD8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3316" name="CaixaDeTexto 3">
            <a:extLst>
              <a:ext uri="{FF2B5EF4-FFF2-40B4-BE49-F238E27FC236}">
                <a16:creationId xmlns:a16="http://schemas.microsoft.com/office/drawing/2014/main" id="{D39AC372-8353-4149-8267-5756EC302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836613"/>
            <a:ext cx="835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Tapetes sanitizantes</a:t>
            </a:r>
          </a:p>
        </p:txBody>
      </p:sp>
      <p:sp>
        <p:nvSpPr>
          <p:cNvPr id="13317" name="CaixaDeTexto 9">
            <a:extLst>
              <a:ext uri="{FF2B5EF4-FFF2-40B4-BE49-F238E27FC236}">
                <a16:creationId xmlns:a16="http://schemas.microsoft.com/office/drawing/2014/main" id="{D77D5F0F-D5B7-49FB-BDE9-E93566E33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630363"/>
            <a:ext cx="7921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t-BR" altLang="pt-BR" sz="2400">
                <a:latin typeface="Comic Sans MS" panose="030F0702030302020204" pitchFamily="66" charset="0"/>
              </a:rPr>
              <a:t> Local: Entrada dos prédios do Instituto de Química</a:t>
            </a:r>
          </a:p>
        </p:txBody>
      </p:sp>
      <p:grpSp>
        <p:nvGrpSpPr>
          <p:cNvPr id="13318" name="Grupo 4">
            <a:extLst>
              <a:ext uri="{FF2B5EF4-FFF2-40B4-BE49-F238E27FC236}">
                <a16:creationId xmlns:a16="http://schemas.microsoft.com/office/drawing/2014/main" id="{850BB6B9-F15A-48F9-A453-AE428ABF558C}"/>
              </a:ext>
            </a:extLst>
          </p:cNvPr>
          <p:cNvGrpSpPr>
            <a:grpSpLocks/>
          </p:cNvGrpSpPr>
          <p:nvPr/>
        </p:nvGrpSpPr>
        <p:grpSpPr bwMode="auto">
          <a:xfrm>
            <a:off x="1331640" y="2424113"/>
            <a:ext cx="6472509" cy="3092450"/>
            <a:chOff x="-589170" y="1850801"/>
            <a:chExt cx="7681452" cy="3688840"/>
          </a:xfrm>
        </p:grpSpPr>
        <p:sp>
          <p:nvSpPr>
            <p:cNvPr id="11" name="Retângulo de cantos arredondados 10">
              <a:extLst>
                <a:ext uri="{FF2B5EF4-FFF2-40B4-BE49-F238E27FC236}">
                  <a16:creationId xmlns:a16="http://schemas.microsoft.com/office/drawing/2014/main" id="{295D4AF1-0A07-4023-BCBC-A16589E79DCC}"/>
                </a:ext>
              </a:extLst>
            </p:cNvPr>
            <p:cNvSpPr/>
            <p:nvPr/>
          </p:nvSpPr>
          <p:spPr>
            <a:xfrm>
              <a:off x="-589170" y="1850801"/>
              <a:ext cx="7681452" cy="3688840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13321" name="CaixaDeTexto 6">
              <a:extLst>
                <a:ext uri="{FF2B5EF4-FFF2-40B4-BE49-F238E27FC236}">
                  <a16:creationId xmlns:a16="http://schemas.microsoft.com/office/drawing/2014/main" id="{D9552352-0B97-4CD1-B800-7C904373FF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31624" y="2759034"/>
              <a:ext cx="7489439" cy="187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Comic Sans MS" panose="030F0702030302020204" pitchFamily="66" charset="0"/>
                </a:rPr>
                <a:t>Preparação da solução higienizadora do tapete (0,1% p/p hipoclorito de sódio):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2400" dirty="0"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Comic Sans MS" panose="030F0702030302020204" pitchFamily="66" charset="0"/>
                </a:rPr>
                <a:t>1 copinho de café (50 </a:t>
              </a:r>
              <a:r>
                <a:rPr lang="pt-BR" altLang="pt-BR" sz="2400" dirty="0" err="1">
                  <a:latin typeface="Comic Sans MS" panose="030F0702030302020204" pitchFamily="66" charset="0"/>
                </a:rPr>
                <a:t>mL</a:t>
              </a:r>
              <a:r>
                <a:rPr lang="pt-BR" altLang="pt-BR" sz="2400" dirty="0">
                  <a:latin typeface="Comic Sans MS" panose="030F0702030302020204" pitchFamily="66" charset="0"/>
                </a:rPr>
                <a:t>) para 1 L de água</a:t>
              </a:r>
            </a:p>
          </p:txBody>
        </p:sp>
      </p:grpSp>
      <p:pic>
        <p:nvPicPr>
          <p:cNvPr id="13319" name="Imagem 1">
            <a:extLst>
              <a:ext uri="{FF2B5EF4-FFF2-40B4-BE49-F238E27FC236}">
                <a16:creationId xmlns:a16="http://schemas.microsoft.com/office/drawing/2014/main" id="{BFE20E5C-ED5E-4216-B397-BF6B26B7B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05A3F67E-ACFD-4039-B072-9B1008C669E7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750B4F85-3962-4123-8D36-EF2F45EF3471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4340" name="CaixaDeTexto 3">
            <a:extLst>
              <a:ext uri="{FF2B5EF4-FFF2-40B4-BE49-F238E27FC236}">
                <a16:creationId xmlns:a16="http://schemas.microsoft.com/office/drawing/2014/main" id="{CBDCFA83-0EDB-4563-A10B-9E6BDDEE2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1155700"/>
            <a:ext cx="4321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Tapetes sanitizantes</a:t>
            </a:r>
          </a:p>
        </p:txBody>
      </p:sp>
      <p:sp>
        <p:nvSpPr>
          <p:cNvPr id="13318" name="CaixaDeTexto 9">
            <a:extLst>
              <a:ext uri="{FF2B5EF4-FFF2-40B4-BE49-F238E27FC236}">
                <a16:creationId xmlns:a16="http://schemas.microsoft.com/office/drawing/2014/main" id="{1C20888F-07A7-4222-A9A2-EBBFF27DD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138" y="2028825"/>
            <a:ext cx="5311775" cy="30924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pt-BR" altLang="pt-BR" sz="2400" spc="-40" dirty="0">
                <a:latin typeface="Comic Sans MS" panose="030F0702030302020204" pitchFamily="66" charset="0"/>
              </a:rPr>
              <a:t>• Coloque o tapete a umedecer na área definida, deixando o segundo tapete para secagem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altLang="pt-BR" spc="-40" dirty="0">
              <a:latin typeface="Comic Sans MS" panose="030F0702030302020204" pitchFamily="66" charset="0"/>
            </a:endParaRPr>
          </a:p>
          <a:p>
            <a:pPr algn="just" eaLnBrk="1" hangingPunct="1">
              <a:defRPr/>
            </a:pPr>
            <a:r>
              <a:rPr lang="pt-BR" altLang="pt-BR" sz="2400" spc="-40" dirty="0">
                <a:latin typeface="Comic Sans MS" panose="030F0702030302020204" pitchFamily="66" charset="0"/>
              </a:rPr>
              <a:t>• Aplique a solução sanitizante por toda a superfície do tapete a umedecer até que ele fique completamente úmido.</a:t>
            </a:r>
          </a:p>
        </p:txBody>
      </p:sp>
      <p:pic>
        <p:nvPicPr>
          <p:cNvPr id="14342" name="Picture 2">
            <a:extLst>
              <a:ext uri="{FF2B5EF4-FFF2-40B4-BE49-F238E27FC236}">
                <a16:creationId xmlns:a16="http://schemas.microsoft.com/office/drawing/2014/main" id="{C7555A81-F8C7-45ED-8A8E-48C09D17F0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374"/>
          <a:stretch/>
        </p:blipFill>
        <p:spPr bwMode="auto">
          <a:xfrm>
            <a:off x="451359" y="3600649"/>
            <a:ext cx="2552700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CaixaDeTexto 8">
            <a:extLst>
              <a:ext uri="{FF2B5EF4-FFF2-40B4-BE49-F238E27FC236}">
                <a16:creationId xmlns:a16="http://schemas.microsoft.com/office/drawing/2014/main" id="{E6DE31E8-CD51-4F30-B241-C1112334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5391150"/>
            <a:ext cx="81121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2300" dirty="0">
                <a:latin typeface="Comic Sans MS" panose="030F0702030302020204" pitchFamily="66" charset="0"/>
              </a:rPr>
              <a:t>•Os tapetes devem ser umidificados periodicamente e lavados ao final do dia.</a:t>
            </a:r>
          </a:p>
        </p:txBody>
      </p:sp>
      <p:sp>
        <p:nvSpPr>
          <p:cNvPr id="14344" name="Retângulo 8">
            <a:extLst>
              <a:ext uri="{FF2B5EF4-FFF2-40B4-BE49-F238E27FC236}">
                <a16:creationId xmlns:a16="http://schemas.microsoft.com/office/drawing/2014/main" id="{09166BF7-2D2E-4732-BE37-806E7C39E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11" y="4768334"/>
            <a:ext cx="1603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 dirty="0">
                <a:latin typeface="Arial" panose="020B0604020202020204" pitchFamily="34" charset="0"/>
              </a:rPr>
              <a:t>https://www.beercooler.com.br/</a:t>
            </a:r>
          </a:p>
        </p:txBody>
      </p:sp>
      <p:pic>
        <p:nvPicPr>
          <p:cNvPr id="14345" name="Imagem 1">
            <a:extLst>
              <a:ext uri="{FF2B5EF4-FFF2-40B4-BE49-F238E27FC236}">
                <a16:creationId xmlns:a16="http://schemas.microsoft.com/office/drawing/2014/main" id="{BBDCE7AC-DF95-4738-AD8F-B530B4C12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996E8075-ABA6-4A09-ABDD-D42C4B504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64"/>
          <a:stretch/>
        </p:blipFill>
        <p:spPr bwMode="auto">
          <a:xfrm>
            <a:off x="478632" y="2181423"/>
            <a:ext cx="2552700" cy="1247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166632B2-FDA1-4360-8079-E2EA550F1E0F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1C22DAA6-F2FB-4B26-B241-CA087D142652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5364" name="CaixaDeTexto 3">
            <a:extLst>
              <a:ext uri="{FF2B5EF4-FFF2-40B4-BE49-F238E27FC236}">
                <a16:creationId xmlns:a16="http://schemas.microsoft.com/office/drawing/2014/main" id="{A5C2F13C-AB37-404F-A095-4C51A9F5D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836613"/>
            <a:ext cx="835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Tapetes sanitizantes</a:t>
            </a:r>
          </a:p>
        </p:txBody>
      </p:sp>
      <p:sp>
        <p:nvSpPr>
          <p:cNvPr id="13318" name="CaixaDeTexto 9">
            <a:extLst>
              <a:ext uri="{FF2B5EF4-FFF2-40B4-BE49-F238E27FC236}">
                <a16:creationId xmlns:a16="http://schemas.microsoft.com/office/drawing/2014/main" id="{8A819459-EC67-4834-85D9-A841CA141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1641475"/>
            <a:ext cx="8175625" cy="460158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800" spc="-100" dirty="0">
                <a:solidFill>
                  <a:srgbClr val="0000FF"/>
                </a:solidFill>
                <a:latin typeface="Comic Sans MS" panose="030F0702030302020204" pitchFamily="66" charset="0"/>
              </a:rPr>
              <a:t>Lavagem e higienização dos tapetes</a:t>
            </a:r>
            <a:endParaRPr lang="pt-BR" altLang="pt-BR" sz="2800" spc="-1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800" spc="-100" dirty="0">
                <a:solidFill>
                  <a:schemeClr val="accent2"/>
                </a:solidFill>
                <a:latin typeface="Comic Sans MS" panose="030F0702030302020204" pitchFamily="66" charset="0"/>
              </a:rPr>
              <a:t>	zona do jardim de inverno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1400" spc="-4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400" spc="-40" dirty="0">
                <a:latin typeface="Comic Sans MS" panose="030F0702030302020204" pitchFamily="66" charset="0"/>
              </a:rPr>
              <a:t>Coloque os tapetes em um recipiente e cubra com água e sabão com pelo menos um palmo de água acima.</a:t>
            </a:r>
          </a:p>
          <a:p>
            <a:pPr algn="just" eaLnBrk="1" hangingPunct="1">
              <a:defRPr/>
            </a:pPr>
            <a:endParaRPr lang="pt-BR" altLang="pt-BR" sz="2400" spc="-4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400" spc="-100" dirty="0">
                <a:latin typeface="Comic Sans MS" panose="030F0702030302020204" pitchFamily="66" charset="0"/>
              </a:rPr>
              <a:t>Utilize um bastão para mexer (pode ser o cabo de vassoura)</a:t>
            </a:r>
          </a:p>
          <a:p>
            <a:pPr algn="just" eaLnBrk="1" hangingPunct="1">
              <a:defRPr/>
            </a:pPr>
            <a:endParaRPr lang="pt-BR" altLang="pt-BR" sz="2400" spc="-4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400" spc="-120" dirty="0">
                <a:latin typeface="Comic Sans MS" panose="030F0702030302020204" pitchFamily="66" charset="0"/>
              </a:rPr>
              <a:t>Deixe de molho por 15 minutos e de seguida esvazie e enxague.</a:t>
            </a:r>
          </a:p>
        </p:txBody>
      </p:sp>
      <p:sp>
        <p:nvSpPr>
          <p:cNvPr id="11" name="Seta para a direita 10">
            <a:extLst>
              <a:ext uri="{FF2B5EF4-FFF2-40B4-BE49-F238E27FC236}">
                <a16:creationId xmlns:a16="http://schemas.microsoft.com/office/drawing/2014/main" id="{445A0CE5-9874-46A7-B253-22A3528B6B7B}"/>
              </a:ext>
            </a:extLst>
          </p:cNvPr>
          <p:cNvSpPr/>
          <p:nvPr/>
        </p:nvSpPr>
        <p:spPr bwMode="auto">
          <a:xfrm>
            <a:off x="355599" y="3479198"/>
            <a:ext cx="288925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eta para a direita 11">
            <a:extLst>
              <a:ext uri="{FF2B5EF4-FFF2-40B4-BE49-F238E27FC236}">
                <a16:creationId xmlns:a16="http://schemas.microsoft.com/office/drawing/2014/main" id="{F7A13CA0-85E8-4609-9EAD-166E54A58620}"/>
              </a:ext>
            </a:extLst>
          </p:cNvPr>
          <p:cNvSpPr/>
          <p:nvPr/>
        </p:nvSpPr>
        <p:spPr bwMode="auto">
          <a:xfrm>
            <a:off x="355598" y="4941168"/>
            <a:ext cx="288925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15369" name="Imagem 1">
            <a:extLst>
              <a:ext uri="{FF2B5EF4-FFF2-40B4-BE49-F238E27FC236}">
                <a16:creationId xmlns:a16="http://schemas.microsoft.com/office/drawing/2014/main" id="{751DD95C-4D18-4D3C-B268-9D55046EE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ta para a direita 11">
            <a:extLst>
              <a:ext uri="{FF2B5EF4-FFF2-40B4-BE49-F238E27FC236}">
                <a16:creationId xmlns:a16="http://schemas.microsoft.com/office/drawing/2014/main" id="{EDF807E2-9C4A-4652-A9C6-6313326D7AE4}"/>
              </a:ext>
            </a:extLst>
          </p:cNvPr>
          <p:cNvSpPr/>
          <p:nvPr/>
        </p:nvSpPr>
        <p:spPr bwMode="auto">
          <a:xfrm>
            <a:off x="355599" y="5859934"/>
            <a:ext cx="288925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73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166632B2-FDA1-4360-8079-E2EA550F1E0F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1C22DAA6-F2FB-4B26-B241-CA087D142652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5364" name="CaixaDeTexto 3">
            <a:extLst>
              <a:ext uri="{FF2B5EF4-FFF2-40B4-BE49-F238E27FC236}">
                <a16:creationId xmlns:a16="http://schemas.microsoft.com/office/drawing/2014/main" id="{A5C2F13C-AB37-404F-A095-4C51A9F5D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836613"/>
            <a:ext cx="835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Tapetes sanitizantes</a:t>
            </a:r>
          </a:p>
        </p:txBody>
      </p:sp>
      <p:sp>
        <p:nvSpPr>
          <p:cNvPr id="13318" name="CaixaDeTexto 9">
            <a:extLst>
              <a:ext uri="{FF2B5EF4-FFF2-40B4-BE49-F238E27FC236}">
                <a16:creationId xmlns:a16="http://schemas.microsoft.com/office/drawing/2014/main" id="{8A819459-EC67-4834-85D9-A841CA141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1641475"/>
            <a:ext cx="8175625" cy="663290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800" spc="-100" dirty="0">
                <a:solidFill>
                  <a:srgbClr val="0000FF"/>
                </a:solidFill>
                <a:latin typeface="Comic Sans MS" panose="030F0702030302020204" pitchFamily="66" charset="0"/>
              </a:rPr>
              <a:t>Lavagem e higienização dos tapetes</a:t>
            </a:r>
            <a:endParaRPr lang="pt-BR" altLang="pt-BR" sz="2800" spc="-10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altLang="pt-BR" sz="2800" spc="-100" dirty="0">
                <a:solidFill>
                  <a:schemeClr val="accent2"/>
                </a:solidFill>
                <a:latin typeface="Comic Sans MS" panose="030F0702030302020204" pitchFamily="66" charset="0"/>
              </a:rPr>
              <a:t>	zona do jardim de inverno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1400" spc="-40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2400" spc="-140" dirty="0">
                <a:latin typeface="Comic Sans MS" panose="030F0702030302020204" pitchFamily="66" charset="0"/>
              </a:rPr>
              <a:t>Prepare uma solução com 25 </a:t>
            </a:r>
            <a:r>
              <a:rPr lang="pt-BR" sz="2400" spc="-140" dirty="0" err="1">
                <a:latin typeface="Comic Sans MS" panose="030F0702030302020204" pitchFamily="66" charset="0"/>
              </a:rPr>
              <a:t>mL</a:t>
            </a:r>
            <a:r>
              <a:rPr lang="pt-BR" sz="2400" spc="-140" dirty="0">
                <a:latin typeface="Comic Sans MS" panose="030F0702030302020204" pitchFamily="66" charset="0"/>
              </a:rPr>
              <a:t> de água sanitária (meio copinho) para 1 L de água e deixe os tapetes de molho por 30 minutos.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sz="120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2400" dirty="0">
                <a:latin typeface="Comic Sans MS" panose="030F0702030302020204" pitchFamily="66" charset="0"/>
              </a:rPr>
              <a:t>Enxágue com água limpa e deixe secar à luz do sol.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sz="120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2400" dirty="0">
                <a:latin typeface="Comic Sans MS" panose="030F0702030302020204" pitchFamily="66" charset="0"/>
              </a:rPr>
              <a:t>Guarde em sacos de lixo pretos e feche bem.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sz="240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BR" sz="2400" dirty="0">
                <a:latin typeface="Comic Sans MS" panose="030F0702030302020204" pitchFamily="66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2400" spc="-40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pt-BR" altLang="pt-BR" sz="2400" spc="-40" dirty="0">
              <a:latin typeface="Comic Sans MS" panose="030F0702030302020204" pitchFamily="66" charset="0"/>
            </a:endParaRPr>
          </a:p>
        </p:txBody>
      </p:sp>
      <p:sp>
        <p:nvSpPr>
          <p:cNvPr id="11" name="Seta para a direita 10">
            <a:extLst>
              <a:ext uri="{FF2B5EF4-FFF2-40B4-BE49-F238E27FC236}">
                <a16:creationId xmlns:a16="http://schemas.microsoft.com/office/drawing/2014/main" id="{445A0CE5-9874-46A7-B253-22A3528B6B7B}"/>
              </a:ext>
            </a:extLst>
          </p:cNvPr>
          <p:cNvSpPr/>
          <p:nvPr/>
        </p:nvSpPr>
        <p:spPr bwMode="auto">
          <a:xfrm>
            <a:off x="355599" y="3479198"/>
            <a:ext cx="288925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eta para a direita 11">
            <a:extLst>
              <a:ext uri="{FF2B5EF4-FFF2-40B4-BE49-F238E27FC236}">
                <a16:creationId xmlns:a16="http://schemas.microsoft.com/office/drawing/2014/main" id="{F7A13CA0-85E8-4609-9EAD-166E54A58620}"/>
              </a:ext>
            </a:extLst>
          </p:cNvPr>
          <p:cNvSpPr/>
          <p:nvPr/>
        </p:nvSpPr>
        <p:spPr bwMode="auto">
          <a:xfrm>
            <a:off x="355599" y="4859286"/>
            <a:ext cx="288925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15369" name="Imagem 1">
            <a:extLst>
              <a:ext uri="{FF2B5EF4-FFF2-40B4-BE49-F238E27FC236}">
                <a16:creationId xmlns:a16="http://schemas.microsoft.com/office/drawing/2014/main" id="{751DD95C-4D18-4D3C-B268-9D55046EE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ta para a direita 11">
            <a:extLst>
              <a:ext uri="{FF2B5EF4-FFF2-40B4-BE49-F238E27FC236}">
                <a16:creationId xmlns:a16="http://schemas.microsoft.com/office/drawing/2014/main" id="{EDF807E2-9C4A-4652-A9C6-6313326D7AE4}"/>
              </a:ext>
            </a:extLst>
          </p:cNvPr>
          <p:cNvSpPr/>
          <p:nvPr/>
        </p:nvSpPr>
        <p:spPr bwMode="auto">
          <a:xfrm>
            <a:off x="355599" y="5654265"/>
            <a:ext cx="288925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475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B68F68B1-C4D9-455D-9AEE-98BFD996426C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219277FF-C511-4837-A395-92C18FED0065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6388" name="CaixaDeTexto 3">
            <a:extLst>
              <a:ext uri="{FF2B5EF4-FFF2-40B4-BE49-F238E27FC236}">
                <a16:creationId xmlns:a16="http://schemas.microsoft.com/office/drawing/2014/main" id="{60C42F49-4AFB-4966-9BB2-B69B39B2D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13" y="1343025"/>
            <a:ext cx="5616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Como não proceder:</a:t>
            </a:r>
          </a:p>
        </p:txBody>
      </p:sp>
      <p:grpSp>
        <p:nvGrpSpPr>
          <p:cNvPr id="16389" name="Agrupar 2">
            <a:extLst>
              <a:ext uri="{FF2B5EF4-FFF2-40B4-BE49-F238E27FC236}">
                <a16:creationId xmlns:a16="http://schemas.microsoft.com/office/drawing/2014/main" id="{D21B669A-DEE9-4972-A078-159D13029B9F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2632075"/>
            <a:ext cx="8612188" cy="3416300"/>
            <a:chOff x="683568" y="2449513"/>
            <a:chExt cx="8612833" cy="3416300"/>
          </a:xfrm>
        </p:grpSpPr>
        <p:sp>
          <p:nvSpPr>
            <p:cNvPr id="12" name="Seta para a direita 11">
              <a:extLst>
                <a:ext uri="{FF2B5EF4-FFF2-40B4-BE49-F238E27FC236}">
                  <a16:creationId xmlns:a16="http://schemas.microsoft.com/office/drawing/2014/main" id="{3354EE9A-EC51-4C09-89E0-D00B3601FDCD}"/>
                </a:ext>
              </a:extLst>
            </p:cNvPr>
            <p:cNvSpPr/>
            <p:nvPr/>
          </p:nvSpPr>
          <p:spPr>
            <a:xfrm>
              <a:off x="713733" y="3255963"/>
              <a:ext cx="288947" cy="233363"/>
            </a:xfrm>
            <a:prstGeom prst="rightArrow">
              <a:avLst/>
            </a:prstGeom>
            <a:solidFill>
              <a:srgbClr val="0000E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pt-BR"/>
            </a:p>
          </p:txBody>
        </p:sp>
        <p:sp>
          <p:nvSpPr>
            <p:cNvPr id="14" name="Seta para a direita 13">
              <a:extLst>
                <a:ext uri="{FF2B5EF4-FFF2-40B4-BE49-F238E27FC236}">
                  <a16:creationId xmlns:a16="http://schemas.microsoft.com/office/drawing/2014/main" id="{528308A2-E30A-4E95-8F52-5331F9D414DB}"/>
                </a:ext>
              </a:extLst>
            </p:cNvPr>
            <p:cNvSpPr/>
            <p:nvPr/>
          </p:nvSpPr>
          <p:spPr>
            <a:xfrm>
              <a:off x="683568" y="4348163"/>
              <a:ext cx="288947" cy="233363"/>
            </a:xfrm>
            <a:prstGeom prst="rightArrow">
              <a:avLst/>
            </a:prstGeom>
            <a:solidFill>
              <a:srgbClr val="0000E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pt-BR"/>
            </a:p>
          </p:txBody>
        </p:sp>
        <p:grpSp>
          <p:nvGrpSpPr>
            <p:cNvPr id="16394" name="Agrupar 1">
              <a:extLst>
                <a:ext uri="{FF2B5EF4-FFF2-40B4-BE49-F238E27FC236}">
                  <a16:creationId xmlns:a16="http://schemas.microsoft.com/office/drawing/2014/main" id="{29C44DAF-0543-44BE-9629-C56D2E6ABF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4213" y="2449513"/>
              <a:ext cx="8612188" cy="3416300"/>
              <a:chOff x="352425" y="2173288"/>
              <a:chExt cx="8612188" cy="3416300"/>
            </a:xfrm>
          </p:grpSpPr>
          <p:sp>
            <p:nvSpPr>
              <p:cNvPr id="16395" name="CaixaDeTexto 4">
                <a:extLst>
                  <a:ext uri="{FF2B5EF4-FFF2-40B4-BE49-F238E27FC236}">
                    <a16:creationId xmlns:a16="http://schemas.microsoft.com/office/drawing/2014/main" id="{8500911E-9341-45FC-A825-4929766B7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213" y="2173288"/>
                <a:ext cx="8280400" cy="3416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>
                    <a:latin typeface="Comic Sans MS" panose="030F0702030302020204" pitchFamily="66" charset="0"/>
                  </a:rPr>
                  <a:t>Não utilizar vassouras ou esfregões secos;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>
                    <a:latin typeface="Comic Sans MS" panose="030F0702030302020204" pitchFamily="66" charset="0"/>
                  </a:rPr>
                  <a:t>Não utilizar a solução de hipoclorito de sódio em superfícies metálicas;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>
                    <a:latin typeface="Comic Sans MS" panose="030F0702030302020204" pitchFamily="66" charset="0"/>
                  </a:rPr>
                  <a:t>Não usar os produtos de limpeza caso tenha alergia;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>
                    <a:latin typeface="Comic Sans MS" panose="030F0702030302020204" pitchFamily="66" charset="0"/>
                  </a:rPr>
                  <a:t>Não misturar a solução de hipoclorito de sódio com outros produtos de limpeza.</a:t>
                </a:r>
              </a:p>
            </p:txBody>
          </p:sp>
          <p:sp>
            <p:nvSpPr>
              <p:cNvPr id="11" name="Seta para a direita 10">
                <a:extLst>
                  <a:ext uri="{FF2B5EF4-FFF2-40B4-BE49-F238E27FC236}">
                    <a16:creationId xmlns:a16="http://schemas.microsoft.com/office/drawing/2014/main" id="{76678F3D-4879-4204-8ED2-FE71E9DE01C7}"/>
                  </a:ext>
                </a:extLst>
              </p:cNvPr>
              <p:cNvSpPr/>
              <p:nvPr/>
            </p:nvSpPr>
            <p:spPr>
              <a:xfrm>
                <a:off x="394646" y="2420938"/>
                <a:ext cx="288947" cy="233363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  <p:sp>
            <p:nvSpPr>
              <p:cNvPr id="15" name="Seta para a direita 14">
                <a:extLst>
                  <a:ext uri="{FF2B5EF4-FFF2-40B4-BE49-F238E27FC236}">
                    <a16:creationId xmlns:a16="http://schemas.microsoft.com/office/drawing/2014/main" id="{2E3F7139-0DDC-4894-9A95-51A25CBA2566}"/>
                  </a:ext>
                </a:extLst>
              </p:cNvPr>
              <p:cNvSpPr/>
              <p:nvPr/>
            </p:nvSpPr>
            <p:spPr>
              <a:xfrm>
                <a:off x="351780" y="4595813"/>
                <a:ext cx="287360" cy="233363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</p:grpSp>
      </p:grpSp>
      <p:pic>
        <p:nvPicPr>
          <p:cNvPr id="16390" name="image1.png">
            <a:extLst>
              <a:ext uri="{FF2B5EF4-FFF2-40B4-BE49-F238E27FC236}">
                <a16:creationId xmlns:a16="http://schemas.microsoft.com/office/drawing/2014/main" id="{93A86A30-D43D-4825-ACC7-03FB1F043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915988"/>
            <a:ext cx="14398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Imagem 1">
            <a:extLst>
              <a:ext uri="{FF2B5EF4-FFF2-40B4-BE49-F238E27FC236}">
                <a16:creationId xmlns:a16="http://schemas.microsoft.com/office/drawing/2014/main" id="{8408CE1C-6008-498B-9D7F-0226DEB17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6ED72CEE-244F-4CD1-8F20-6BDEF62F849F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02377EA7-2B15-4527-AD22-223CBE2570DD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7412" name="CaixaDeTexto 3">
            <a:extLst>
              <a:ext uri="{FF2B5EF4-FFF2-40B4-BE49-F238E27FC236}">
                <a16:creationId xmlns:a16="http://schemas.microsoft.com/office/drawing/2014/main" id="{AC5EF29B-ED43-437A-AD68-CA154A8DE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98513"/>
            <a:ext cx="8353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Referências bibliográficas</a:t>
            </a:r>
          </a:p>
        </p:txBody>
      </p:sp>
      <p:sp>
        <p:nvSpPr>
          <p:cNvPr id="17413" name="CaixaDeTexto 6">
            <a:extLst>
              <a:ext uri="{FF2B5EF4-FFF2-40B4-BE49-F238E27FC236}">
                <a16:creationId xmlns:a16="http://schemas.microsoft.com/office/drawing/2014/main" id="{444C17D9-3D9D-4DD1-884C-69BE530C3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1385888"/>
            <a:ext cx="8208963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ANVISA- PROCEDIMENTO: LIMPEZA E DESINFECÇÃO DE AMBIENTES, EQUIPAMENTOS, UTENSÍLIOSPOTENCIALMENTE CONTAMINADOS, GERENCIAMENTO DE RESÍDUOS SÓLIDOS E EFLUENTES SANITÁRIOS. Disponível em: </a:t>
            </a:r>
            <a:r>
              <a:rPr lang="pt-BR" altLang="pt-BR" sz="1400" dirty="0">
                <a:latin typeface="Comic Sans MS" panose="030F0702030302020204" pitchFamily="66" charset="0"/>
                <a:hlinkClick r:id="rId2"/>
              </a:rPr>
              <a:t>http://portal.anvisa.gov.br/documents/219201/5777769/PROCEDIMENTO+01+-+PLD-Residuo-Efluentes-/54d4b6eb-36a9-45d9-ba8b-49c648a5f375</a:t>
            </a:r>
            <a:r>
              <a:rPr lang="pt-BR" altLang="pt-BR" sz="1400" dirty="0">
                <a:latin typeface="Comic Sans MS" panose="030F0702030302020204" pitchFamily="66" charset="0"/>
              </a:rPr>
              <a:t> - Acesso em: 10.07.2020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CONSELHO FEDERAL DE QUÍMICA. Disponível em: </a:t>
            </a:r>
            <a:r>
              <a:rPr lang="pt-BR" altLang="pt-BR" sz="1400" dirty="0">
                <a:latin typeface="Comic Sans MS" panose="030F0702030302020204" pitchFamily="66" charset="0"/>
                <a:hlinkClick r:id="rId3"/>
              </a:rPr>
              <a:t>http://cfq.org.br/noticia/capachos-e-tapetes-devem-ser-desinfectados-para-combater-o-novo-coronavirus/</a:t>
            </a:r>
            <a:r>
              <a:rPr lang="pt-BR" altLang="pt-BR" sz="1400" dirty="0">
                <a:latin typeface="Comic Sans MS" panose="030F0702030302020204" pitchFamily="66" charset="0"/>
              </a:rPr>
              <a:t> - Acesso em 02.09.2020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MANUAL DE PROCEDIMENTOS DE LIMPEZA DURANTE A PANDEMIA ABRALIMP – Disponível em: </a:t>
            </a:r>
            <a:r>
              <a:rPr lang="pt-BR" altLang="pt-BR" sz="1400" dirty="0">
                <a:latin typeface="Comic Sans MS" panose="030F0702030302020204" pitchFamily="66" charset="0"/>
                <a:hlinkClick r:id="rId4"/>
              </a:rPr>
              <a:t>https://www.abralimp.org.br/arquivo/Manual-de-Procedimentos-de-Limpeza-durante-a-pandemia-COVID-19-(Coronav%C3%ADrus).pdf</a:t>
            </a:r>
            <a:r>
              <a:rPr lang="pt-BR" altLang="pt-BR" sz="1400" dirty="0">
                <a:latin typeface="Comic Sans MS" panose="030F0702030302020204" pitchFamily="66" charset="0"/>
              </a:rPr>
              <a:t> Acesso em: 10.07.2020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NOTA TÉCNICA Nº 47/2020/SEI/COSAN/GHCOS/DIRE3/ANVISA. Recomendações sobre produtos saneantes que possam substituir o álcool 70% e desinfecção de objetos e superfícies, durante a pandemia de COVID 19. Disponível em : </a:t>
            </a:r>
            <a:r>
              <a:rPr lang="pt-BR" altLang="pt-BR" sz="1400" dirty="0">
                <a:latin typeface="Comic Sans MS" panose="030F0702030302020204" pitchFamily="66" charset="0"/>
                <a:hlinkClick r:id="rId5"/>
              </a:rPr>
              <a:t>http://portal.anvisa.gov.br/documents/219201/4340788/Nota+T%C3%A9cnica+47.pdf/242a3365-2dbb-4b58-bfa8-64b4c9e5d863</a:t>
            </a:r>
            <a:endParaRPr lang="pt-BR" altLang="pt-BR" sz="1400" dirty="0"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 - Acesso em 08.07.2020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Comic Sans MS" panose="030F0702030302020204" pitchFamily="66" charset="0"/>
              </a:rPr>
              <a:t>UNIVERSIDADE FEDERAL FLUMINENSE – Plano de Contingência. Disponível em: </a:t>
            </a:r>
            <a:r>
              <a:rPr lang="pt-BR" altLang="pt-BR" sz="1400" dirty="0">
                <a:latin typeface="Comic Sans MS" panose="030F0702030302020204" pitchFamily="66" charset="0"/>
                <a:hlinkClick r:id="rId6"/>
              </a:rPr>
              <a:t>http://www.uff.br/sites/default/files/plano_de_contingencia_uff-covid-19-versao_3.pdf Acesso em 08.07.2020</a:t>
            </a:r>
            <a:endParaRPr lang="pt-BR" altLang="pt-BR" sz="1400" dirty="0">
              <a:latin typeface="Comic Sans MS" panose="030F0702030302020204" pitchFamily="66" charset="0"/>
            </a:endParaRPr>
          </a:p>
        </p:txBody>
      </p:sp>
      <p:pic>
        <p:nvPicPr>
          <p:cNvPr id="17414" name="Imagem 1">
            <a:extLst>
              <a:ext uri="{FF2B5EF4-FFF2-40B4-BE49-F238E27FC236}">
                <a16:creationId xmlns:a16="http://schemas.microsoft.com/office/drawing/2014/main" id="{63F5D5F2-35DF-4397-B5DC-5A421EDC9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188913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26DEA46C-E14A-4F9F-940D-9BD1874876AD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04CBACE5-5248-401C-B687-A1CFBB8925F5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8" name="Seta para a direita 7">
            <a:extLst>
              <a:ext uri="{FF2B5EF4-FFF2-40B4-BE49-F238E27FC236}">
                <a16:creationId xmlns:a16="http://schemas.microsoft.com/office/drawing/2014/main" id="{0F8BC1A8-1728-48A1-9B54-B50ACE638CBA}"/>
              </a:ext>
            </a:extLst>
          </p:cNvPr>
          <p:cNvSpPr/>
          <p:nvPr/>
        </p:nvSpPr>
        <p:spPr>
          <a:xfrm>
            <a:off x="454025" y="2781300"/>
            <a:ext cx="287338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4101" name="CaixaDeTexto 3">
            <a:extLst>
              <a:ext uri="{FF2B5EF4-FFF2-40B4-BE49-F238E27FC236}">
                <a16:creationId xmlns:a16="http://schemas.microsoft.com/office/drawing/2014/main" id="{986EAB37-CCCC-4435-8165-7B7E61F5B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16013"/>
            <a:ext cx="5903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>
                <a:latin typeface="Comic Sans MS" panose="030F0702030302020204" pitchFamily="66" charset="0"/>
              </a:rPr>
              <a:t>Produtos de limpeza eficazes </a:t>
            </a:r>
          </a:p>
        </p:txBody>
      </p:sp>
      <p:sp>
        <p:nvSpPr>
          <p:cNvPr id="4102" name="CaixaDeTexto 4">
            <a:extLst>
              <a:ext uri="{FF2B5EF4-FFF2-40B4-BE49-F238E27FC236}">
                <a16:creationId xmlns:a16="http://schemas.microsoft.com/office/drawing/2014/main" id="{B190764A-F8BB-4BC9-9BFC-94CCFFE77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565400"/>
            <a:ext cx="51847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Água e sabão;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Detergente;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Solução diluída de água sanitária;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Solução diluída de alvejante;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Álcool 70%</a:t>
            </a:r>
            <a:endParaRPr lang="pt-BR" altLang="pt-BR" sz="1800"/>
          </a:p>
        </p:txBody>
      </p:sp>
      <p:sp>
        <p:nvSpPr>
          <p:cNvPr id="11" name="Seta para a direita 10">
            <a:extLst>
              <a:ext uri="{FF2B5EF4-FFF2-40B4-BE49-F238E27FC236}">
                <a16:creationId xmlns:a16="http://schemas.microsoft.com/office/drawing/2014/main" id="{150FA1B9-F350-4CB8-8C38-A67008E1E89C}"/>
              </a:ext>
            </a:extLst>
          </p:cNvPr>
          <p:cNvSpPr/>
          <p:nvPr/>
        </p:nvSpPr>
        <p:spPr>
          <a:xfrm>
            <a:off x="481013" y="3357563"/>
            <a:ext cx="288925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2" name="Seta para a direita 11">
            <a:extLst>
              <a:ext uri="{FF2B5EF4-FFF2-40B4-BE49-F238E27FC236}">
                <a16:creationId xmlns:a16="http://schemas.microsoft.com/office/drawing/2014/main" id="{B96DADE1-AA4D-4162-9939-4EEF93268EF2}"/>
              </a:ext>
            </a:extLst>
          </p:cNvPr>
          <p:cNvSpPr/>
          <p:nvPr/>
        </p:nvSpPr>
        <p:spPr>
          <a:xfrm>
            <a:off x="468313" y="4437063"/>
            <a:ext cx="287337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3" name="Seta para a direita 12">
            <a:extLst>
              <a:ext uri="{FF2B5EF4-FFF2-40B4-BE49-F238E27FC236}">
                <a16:creationId xmlns:a16="http://schemas.microsoft.com/office/drawing/2014/main" id="{BD1C45B7-235D-4438-B093-E1749FBF4DDD}"/>
              </a:ext>
            </a:extLst>
          </p:cNvPr>
          <p:cNvSpPr/>
          <p:nvPr/>
        </p:nvSpPr>
        <p:spPr>
          <a:xfrm>
            <a:off x="468313" y="3889375"/>
            <a:ext cx="287337" cy="233363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4" name="Seta para a direita 13">
            <a:extLst>
              <a:ext uri="{FF2B5EF4-FFF2-40B4-BE49-F238E27FC236}">
                <a16:creationId xmlns:a16="http://schemas.microsoft.com/office/drawing/2014/main" id="{26428AFA-8A85-49E8-A7E2-D456E9FA6FDF}"/>
              </a:ext>
            </a:extLst>
          </p:cNvPr>
          <p:cNvSpPr/>
          <p:nvPr/>
        </p:nvSpPr>
        <p:spPr>
          <a:xfrm>
            <a:off x="468313" y="4941888"/>
            <a:ext cx="287337" cy="233362"/>
          </a:xfrm>
          <a:prstGeom prst="rightArrow">
            <a:avLst/>
          </a:prstGeom>
          <a:solidFill>
            <a:srgbClr val="0000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pic>
        <p:nvPicPr>
          <p:cNvPr id="4107" name="Imagem 5" descr="cleaning-3211149_640.png">
            <a:extLst>
              <a:ext uri="{FF2B5EF4-FFF2-40B4-BE49-F238E27FC236}">
                <a16:creationId xmlns:a16="http://schemas.microsoft.com/office/drawing/2014/main" id="{70DA1012-3583-4793-8F35-0126273071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47875"/>
            <a:ext cx="2017713" cy="2046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Imagem 6" descr="washing-hands-4937273_640.png">
            <a:extLst>
              <a:ext uri="{FF2B5EF4-FFF2-40B4-BE49-F238E27FC236}">
                <a16:creationId xmlns:a16="http://schemas.microsoft.com/office/drawing/2014/main" id="{951DFD85-3C38-490C-A289-85DDD7B92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933825"/>
            <a:ext cx="2376487" cy="1730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tângulo 14">
            <a:extLst>
              <a:ext uri="{FF2B5EF4-FFF2-40B4-BE49-F238E27FC236}">
                <a16:creationId xmlns:a16="http://schemas.microsoft.com/office/drawing/2014/main" id="{904861CC-1E29-4413-9D9B-C86DDFB7092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122319" y="2807494"/>
            <a:ext cx="1925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https://pixabay.com/pt/vectors/limpeza-escova-detergente-3211149/</a:t>
            </a:r>
          </a:p>
        </p:txBody>
      </p:sp>
      <p:sp>
        <p:nvSpPr>
          <p:cNvPr id="4110" name="Retângulo 15">
            <a:extLst>
              <a:ext uri="{FF2B5EF4-FFF2-40B4-BE49-F238E27FC236}">
                <a16:creationId xmlns:a16="http://schemas.microsoft.com/office/drawing/2014/main" id="{304E139B-4B64-41F5-82E1-66FEA3BD2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6800" y="5664200"/>
            <a:ext cx="28082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https://pixabay.com/pt/illustrations/lavar-as-m%C3%A3os-sab%C3%A3o-coronav%C3%ADrus-4937273</a:t>
            </a:r>
            <a:endParaRPr lang="pt-BR" altLang="pt-BR" sz="1800">
              <a:latin typeface="Arial" panose="020B0604020202020204" pitchFamily="34" charset="0"/>
            </a:endParaRPr>
          </a:p>
        </p:txBody>
      </p:sp>
      <p:pic>
        <p:nvPicPr>
          <p:cNvPr id="4111" name="Imagem 1">
            <a:extLst>
              <a:ext uri="{FF2B5EF4-FFF2-40B4-BE49-F238E27FC236}">
                <a16:creationId xmlns:a16="http://schemas.microsoft.com/office/drawing/2014/main" id="{4F47A4D9-ECF6-43FE-92C0-E74CCF40A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731538E2-607F-45AB-B1A4-F4B339531E76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ACEF3490-8331-4CE2-8974-39FCA97CDB79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15C688A-A48D-491D-8A9F-D27C6A457C7F}"/>
              </a:ext>
            </a:extLst>
          </p:cNvPr>
          <p:cNvGrpSpPr/>
          <p:nvPr/>
        </p:nvGrpSpPr>
        <p:grpSpPr>
          <a:xfrm>
            <a:off x="4507418" y="2678641"/>
            <a:ext cx="4097030" cy="3918711"/>
            <a:chOff x="5003800" y="2562044"/>
            <a:chExt cx="4097030" cy="3918711"/>
          </a:xfrm>
        </p:grpSpPr>
        <p:pic>
          <p:nvPicPr>
            <p:cNvPr id="5129" name="image3.jpg" descr="luva descartável.jpg">
              <a:extLst>
                <a:ext uri="{FF2B5EF4-FFF2-40B4-BE49-F238E27FC236}">
                  <a16:creationId xmlns:a16="http://schemas.microsoft.com/office/drawing/2014/main" id="{D52C0589-C0C4-4C7E-8BC8-76796245C6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2645015"/>
              <a:ext cx="1555750" cy="2087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0" name="Imagem 9" descr="bota.png">
              <a:extLst>
                <a:ext uri="{FF2B5EF4-FFF2-40B4-BE49-F238E27FC236}">
                  <a16:creationId xmlns:a16="http://schemas.microsoft.com/office/drawing/2014/main" id="{28A09624-317B-400F-A017-40980E9218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7340" y="2671461"/>
              <a:ext cx="1779009" cy="1990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1" name="image2.jpg" descr="óculos de segurança.jpg">
              <a:extLst>
                <a:ext uri="{FF2B5EF4-FFF2-40B4-BE49-F238E27FC236}">
                  <a16:creationId xmlns:a16="http://schemas.microsoft.com/office/drawing/2014/main" id="{383FE305-9391-45B9-A053-7C75058224D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9416" y="4883813"/>
              <a:ext cx="2170938" cy="156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32" name="Retângulo 14">
              <a:extLst>
                <a:ext uri="{FF2B5EF4-FFF2-40B4-BE49-F238E27FC236}">
                  <a16:creationId xmlns:a16="http://schemas.microsoft.com/office/drawing/2014/main" id="{F1B4621F-6DF5-49D5-B32A-E129478D2C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022917" y="3551621"/>
              <a:ext cx="19399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pt-BR" sz="800" dirty="0">
                  <a:latin typeface="Arial" panose="020B0604020202020204" pitchFamily="34" charset="0"/>
                </a:rPr>
                <a:t>https://www.pngegg.com/pt/png-plemv</a:t>
              </a:r>
            </a:p>
          </p:txBody>
        </p:sp>
        <p:sp>
          <p:nvSpPr>
            <p:cNvPr id="5133" name="Retângulo 15">
              <a:extLst>
                <a:ext uri="{FF2B5EF4-FFF2-40B4-BE49-F238E27FC236}">
                  <a16:creationId xmlns:a16="http://schemas.microsoft.com/office/drawing/2014/main" id="{4A93C9D3-BF7D-42FC-99AC-232D444299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5686425" y="3435170"/>
              <a:ext cx="22082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pt-BR" sz="800" dirty="0">
                  <a:latin typeface="Arial" panose="020B0604020202020204" pitchFamily="34" charset="0"/>
                </a:rPr>
                <a:t>https://bunzlsaude.com.br/laboratorio/descartaveis-e-paramentacao/luvas-em-ltex-para-procedimentos/</a:t>
              </a:r>
            </a:p>
          </p:txBody>
        </p:sp>
        <p:sp>
          <p:nvSpPr>
            <p:cNvPr id="5134" name="Retângulo 16">
              <a:extLst>
                <a:ext uri="{FF2B5EF4-FFF2-40B4-BE49-F238E27FC236}">
                  <a16:creationId xmlns:a16="http://schemas.microsoft.com/office/drawing/2014/main" id="{C84CB512-E344-4343-9400-E2C1DF862E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154852" y="5398873"/>
              <a:ext cx="1701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pt-BR" sz="800" dirty="0">
                  <a:latin typeface="Arial" panose="020B0604020202020204" pitchFamily="34" charset="0"/>
                </a:rPr>
                <a:t>https://www.pngwing.com/pt/search?q=%C3%B3culos+de+seguran%C3%A7a</a:t>
              </a:r>
            </a:p>
          </p:txBody>
        </p:sp>
      </p:grpSp>
      <p:pic>
        <p:nvPicPr>
          <p:cNvPr id="5135" name="Imagem 1">
            <a:extLst>
              <a:ext uri="{FF2B5EF4-FFF2-40B4-BE49-F238E27FC236}">
                <a16:creationId xmlns:a16="http://schemas.microsoft.com/office/drawing/2014/main" id="{FAE4B5AA-241E-4314-8CCA-B3FDA76C7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571" y="116632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3">
            <a:extLst>
              <a:ext uri="{FF2B5EF4-FFF2-40B4-BE49-F238E27FC236}">
                <a16:creationId xmlns:a16="http://schemas.microsoft.com/office/drawing/2014/main" id="{C50B31EA-82E1-4688-B705-E54673F62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" y="1222915"/>
            <a:ext cx="799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pc="-100" dirty="0">
                <a:latin typeface="Comic Sans MS" panose="030F0702030302020204" pitchFamily="66" charset="0"/>
              </a:rPr>
              <a:t>Equipamentos de Proteção Individual (EPIs)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CCC9616-772F-4BED-B2EF-6D2EFA77C67E}"/>
              </a:ext>
            </a:extLst>
          </p:cNvPr>
          <p:cNvSpPr txBox="1"/>
          <p:nvPr/>
        </p:nvSpPr>
        <p:spPr>
          <a:xfrm>
            <a:off x="545305" y="1960556"/>
            <a:ext cx="81303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2400" dirty="0">
                <a:latin typeface="Comic Sans MS" panose="030F0702030302020204" pitchFamily="66" charset="0"/>
              </a:rPr>
              <a:t>Alguns produtos de limpeza são corrosivos aos olhos, peles e mucosa. </a:t>
            </a:r>
            <a:endParaRPr lang="pt-BR" sz="2400" dirty="0"/>
          </a:p>
        </p:txBody>
      </p:sp>
      <p:sp>
        <p:nvSpPr>
          <p:cNvPr id="8" name="CaixaDeTexto 4">
            <a:extLst>
              <a:ext uri="{FF2B5EF4-FFF2-40B4-BE49-F238E27FC236}">
                <a16:creationId xmlns:a16="http://schemas.microsoft.com/office/drawing/2014/main" id="{2DB559B9-574F-469F-A8DC-8EB25EB26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653" y="2807119"/>
            <a:ext cx="2046668" cy="58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 u="sng" dirty="0">
                <a:solidFill>
                  <a:srgbClr val="C00000"/>
                </a:solidFill>
                <a:latin typeface="Comic Sans MS" panose="030F0702030302020204" pitchFamily="66" charset="0"/>
              </a:rPr>
              <a:t>Use sempre</a:t>
            </a:r>
            <a:r>
              <a:rPr lang="pt-BR" altLang="pt-BR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:</a:t>
            </a:r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356CED32-E9D2-4181-8406-70107636682B}"/>
              </a:ext>
            </a:extLst>
          </p:cNvPr>
          <p:cNvGrpSpPr/>
          <p:nvPr/>
        </p:nvGrpSpPr>
        <p:grpSpPr>
          <a:xfrm>
            <a:off x="598642" y="3527259"/>
            <a:ext cx="4056591" cy="2715546"/>
            <a:chOff x="598642" y="3527259"/>
            <a:chExt cx="4056591" cy="2715546"/>
          </a:xfrm>
        </p:grpSpPr>
        <p:grpSp>
          <p:nvGrpSpPr>
            <p:cNvPr id="17" name="Agrupar 16">
              <a:extLst>
                <a:ext uri="{FF2B5EF4-FFF2-40B4-BE49-F238E27FC236}">
                  <a16:creationId xmlns:a16="http://schemas.microsoft.com/office/drawing/2014/main" id="{296B14B4-9596-4ED7-9FA6-18336BB3705D}"/>
                </a:ext>
              </a:extLst>
            </p:cNvPr>
            <p:cNvGrpSpPr/>
            <p:nvPr/>
          </p:nvGrpSpPr>
          <p:grpSpPr>
            <a:xfrm>
              <a:off x="598642" y="3527259"/>
              <a:ext cx="3297083" cy="2715546"/>
              <a:chOff x="630038" y="3155086"/>
              <a:chExt cx="3297083" cy="2715546"/>
            </a:xfrm>
          </p:grpSpPr>
          <p:sp>
            <p:nvSpPr>
              <p:cNvPr id="11" name="Seta para a direita 10">
                <a:extLst>
                  <a:ext uri="{FF2B5EF4-FFF2-40B4-BE49-F238E27FC236}">
                    <a16:creationId xmlns:a16="http://schemas.microsoft.com/office/drawing/2014/main" id="{CAF94D3A-FFF5-45A3-A331-F4239806E55D}"/>
                  </a:ext>
                </a:extLst>
              </p:cNvPr>
              <p:cNvSpPr/>
              <p:nvPr/>
            </p:nvSpPr>
            <p:spPr>
              <a:xfrm>
                <a:off x="630038" y="3383729"/>
                <a:ext cx="288925" cy="300346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  <p:sp>
            <p:nvSpPr>
              <p:cNvPr id="12" name="Seta para a direita 11">
                <a:extLst>
                  <a:ext uri="{FF2B5EF4-FFF2-40B4-BE49-F238E27FC236}">
                    <a16:creationId xmlns:a16="http://schemas.microsoft.com/office/drawing/2014/main" id="{97E08AF6-ACD4-4C70-AEC1-4A532CB80B73}"/>
                  </a:ext>
                </a:extLst>
              </p:cNvPr>
              <p:cNvSpPr/>
              <p:nvPr/>
            </p:nvSpPr>
            <p:spPr>
              <a:xfrm>
                <a:off x="630038" y="4791472"/>
                <a:ext cx="288925" cy="302389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  <p:sp>
            <p:nvSpPr>
              <p:cNvPr id="13" name="Seta para a direita 12">
                <a:extLst>
                  <a:ext uri="{FF2B5EF4-FFF2-40B4-BE49-F238E27FC236}">
                    <a16:creationId xmlns:a16="http://schemas.microsoft.com/office/drawing/2014/main" id="{C12CC1CC-87FC-48D4-93DC-B93FB1536F6F}"/>
                  </a:ext>
                </a:extLst>
              </p:cNvPr>
              <p:cNvSpPr/>
              <p:nvPr/>
            </p:nvSpPr>
            <p:spPr>
              <a:xfrm>
                <a:off x="630038" y="4070233"/>
                <a:ext cx="288925" cy="300346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  <p:sp>
            <p:nvSpPr>
              <p:cNvPr id="14" name="Seta para a direita 13">
                <a:extLst>
                  <a:ext uri="{FF2B5EF4-FFF2-40B4-BE49-F238E27FC236}">
                    <a16:creationId xmlns:a16="http://schemas.microsoft.com/office/drawing/2014/main" id="{07C7A1A3-FAEE-4668-AEBF-E39AC4F6C040}"/>
                  </a:ext>
                </a:extLst>
              </p:cNvPr>
              <p:cNvSpPr/>
              <p:nvPr/>
            </p:nvSpPr>
            <p:spPr>
              <a:xfrm>
                <a:off x="630038" y="5531098"/>
                <a:ext cx="288925" cy="300345"/>
              </a:xfrm>
              <a:prstGeom prst="rightArrow">
                <a:avLst/>
              </a:prstGeom>
              <a:solidFill>
                <a:srgbClr val="0000E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pt-BR"/>
              </a:p>
            </p:txBody>
          </p:sp>
          <p:sp>
            <p:nvSpPr>
              <p:cNvPr id="5128" name="CaixaDeTexto 4">
                <a:extLst>
                  <a:ext uri="{FF2B5EF4-FFF2-40B4-BE49-F238E27FC236}">
                    <a16:creationId xmlns:a16="http://schemas.microsoft.com/office/drawing/2014/main" id="{776D7181-B901-41AD-8F3A-52503D02C0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7940" y="3155086"/>
                <a:ext cx="2949181" cy="5850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 dirty="0">
                    <a:latin typeface="Comic Sans MS" panose="030F0702030302020204" pitchFamily="66" charset="0"/>
                  </a:rPr>
                  <a:t>Luvas descartáveis</a:t>
                </a:r>
              </a:p>
            </p:txBody>
          </p:sp>
          <p:sp>
            <p:nvSpPr>
              <p:cNvPr id="9" name="CaixaDeTexto 4">
                <a:extLst>
                  <a:ext uri="{FF2B5EF4-FFF2-40B4-BE49-F238E27FC236}">
                    <a16:creationId xmlns:a16="http://schemas.microsoft.com/office/drawing/2014/main" id="{729B6FCB-12F6-4652-A8EE-4449DABF67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0341" y="5285535"/>
                <a:ext cx="1422959" cy="5850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 dirty="0">
                    <a:latin typeface="Comic Sans MS" panose="030F0702030302020204" pitchFamily="66" charset="0"/>
                  </a:rPr>
                  <a:t>Máscara</a:t>
                </a:r>
              </a:p>
            </p:txBody>
          </p:sp>
          <p:sp>
            <p:nvSpPr>
              <p:cNvPr id="10" name="CaixaDeTexto 4">
                <a:extLst>
                  <a:ext uri="{FF2B5EF4-FFF2-40B4-BE49-F238E27FC236}">
                    <a16:creationId xmlns:a16="http://schemas.microsoft.com/office/drawing/2014/main" id="{A9E9FE56-0BB1-473E-9C2A-6E33A670A6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7940" y="3866390"/>
                <a:ext cx="2921731" cy="5850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Tx/>
                  <a:buNone/>
                </a:pPr>
                <a:r>
                  <a:rPr lang="pt-BR" altLang="pt-BR" sz="2400" dirty="0">
                    <a:latin typeface="Comic Sans MS" panose="030F0702030302020204" pitchFamily="66" charset="0"/>
                  </a:rPr>
                  <a:t>Óculos de proteção</a:t>
                </a:r>
              </a:p>
            </p:txBody>
          </p:sp>
        </p:grpSp>
        <p:sp>
          <p:nvSpPr>
            <p:cNvPr id="15" name="CaixaDeTexto 4">
              <a:extLst>
                <a:ext uri="{FF2B5EF4-FFF2-40B4-BE49-F238E27FC236}">
                  <a16:creationId xmlns:a16="http://schemas.microsoft.com/office/drawing/2014/main" id="{835A4646-2CC2-4D09-9252-2292A8817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945" y="4948135"/>
              <a:ext cx="3716288" cy="585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Comic Sans MS" panose="030F0702030302020204" pitchFamily="66" charset="0"/>
                </a:rPr>
                <a:t>Botas ou sapato fechado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F47996C5-28B3-4454-929C-CFFA38D44268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0A13D211-35DE-4C04-BEC6-80FCCD9C4F2F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5125" name="CaixaDeTexto 3">
            <a:extLst>
              <a:ext uri="{FF2B5EF4-FFF2-40B4-BE49-F238E27FC236}">
                <a16:creationId xmlns:a16="http://schemas.microsoft.com/office/drawing/2014/main" id="{53BDE768-EBD7-4462-8936-2DB9F0510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1192213"/>
            <a:ext cx="856932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spc="-100" dirty="0">
                <a:latin typeface="Comic Sans MS" panose="030F0702030302020204" pitchFamily="66" charset="0"/>
              </a:rPr>
              <a:t>Equipamentos de Proteção Individual (EPIs)</a:t>
            </a:r>
          </a:p>
        </p:txBody>
      </p:sp>
      <p:sp>
        <p:nvSpPr>
          <p:cNvPr id="6149" name="CaixaDeTexto 4">
            <a:extLst>
              <a:ext uri="{FF2B5EF4-FFF2-40B4-BE49-F238E27FC236}">
                <a16:creationId xmlns:a16="http://schemas.microsoft.com/office/drawing/2014/main" id="{18D2765B-3803-44BC-8D86-52FC084B9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57388"/>
            <a:ext cx="79914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Não tocar o rosto ou cabelo durante ou ao final das tarefas utilizando as luvas.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240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Não usar brincos grandes, anéis, pulseiras, relógios ou outros adornos.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t-BR" altLang="pt-BR" sz="2400">
              <a:latin typeface="Comic Sans MS" panose="030F0702030302020204" pitchFamily="66" charset="0"/>
            </a:endParaRPr>
          </a:p>
        </p:txBody>
      </p:sp>
      <p:sp>
        <p:nvSpPr>
          <p:cNvPr id="6150" name="CaixaDeTexto 11">
            <a:extLst>
              <a:ext uri="{FF2B5EF4-FFF2-40B4-BE49-F238E27FC236}">
                <a16:creationId xmlns:a16="http://schemas.microsoft.com/office/drawing/2014/main" id="{73E5EC52-24C1-4F76-A141-8B7BAC8F7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108575"/>
            <a:ext cx="6048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>
                <a:solidFill>
                  <a:srgbClr val="FF0000"/>
                </a:solidFill>
                <a:latin typeface="Comic Sans MS" panose="030F0702030302020204" pitchFamily="66" charset="0"/>
              </a:rPr>
              <a:t>IMEDIATAMENTE</a:t>
            </a:r>
            <a:r>
              <a:rPr lang="pt-BR" altLang="pt-BR" sz="2400">
                <a:latin typeface="Comic Sans MS" panose="030F0702030302020204" pitchFamily="66" charset="0"/>
              </a:rPr>
              <a:t> após retirar as luvas, lavar bem as mãos com água e sabão.  </a:t>
            </a:r>
            <a:endParaRPr lang="pt-BR" altLang="pt-BR" sz="1800"/>
          </a:p>
        </p:txBody>
      </p:sp>
      <p:pic>
        <p:nvPicPr>
          <p:cNvPr id="6151" name="Imagem 10" descr="lavar as mãos.png">
            <a:extLst>
              <a:ext uri="{FF2B5EF4-FFF2-40B4-BE49-F238E27FC236}">
                <a16:creationId xmlns:a16="http://schemas.microsoft.com/office/drawing/2014/main" id="{AE61B964-7DC2-4051-8F30-F29DC0B66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4302125"/>
            <a:ext cx="1692275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tângulo 8">
            <a:extLst>
              <a:ext uri="{FF2B5EF4-FFF2-40B4-BE49-F238E27FC236}">
                <a16:creationId xmlns:a16="http://schemas.microsoft.com/office/drawing/2014/main" id="{5EE4A203-0979-4FB7-8DB6-12C82997353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493000" y="5127625"/>
            <a:ext cx="229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https://pixabay.com/pt/vectors/m%C3%A3os-lavar-higiene-lavagem-311366/</a:t>
            </a:r>
          </a:p>
        </p:txBody>
      </p:sp>
      <p:pic>
        <p:nvPicPr>
          <p:cNvPr id="6153" name="Imagem 1">
            <a:extLst>
              <a:ext uri="{FF2B5EF4-FFF2-40B4-BE49-F238E27FC236}">
                <a16:creationId xmlns:a16="http://schemas.microsoft.com/office/drawing/2014/main" id="{427FE3D3-2710-42FD-8366-40132212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825" y="8890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29BAA84A-5952-4F9B-B6EC-B7FCD23BBA32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388E20A3-DB39-43C0-A8EF-8927E33608EB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8197" name="CaixaDeTexto 3">
            <a:extLst>
              <a:ext uri="{FF2B5EF4-FFF2-40B4-BE49-F238E27FC236}">
                <a16:creationId xmlns:a16="http://schemas.microsoft.com/office/drawing/2014/main" id="{03F461B3-668F-442D-863E-55694E0BF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99" y="1422400"/>
            <a:ext cx="8190851" cy="418576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dirty="0">
                <a:latin typeface="Comic Sans MS" panose="030F0702030302020204" pitchFamily="66" charset="0"/>
              </a:rPr>
              <a:t>Higienização de ambientes</a:t>
            </a:r>
          </a:p>
          <a:p>
            <a:pPr algn="ctr" eaLnBrk="1" hangingPunct="1">
              <a:defRPr/>
            </a:pPr>
            <a:endParaRPr lang="pt-BR" altLang="pt-BR" sz="2400" dirty="0">
              <a:latin typeface="Comic Sans MS" panose="030F0702030302020204" pitchFamily="66" charset="0"/>
            </a:endParaRPr>
          </a:p>
          <a:p>
            <a:pPr algn="ctr" eaLnBrk="1" hangingPunct="1">
              <a:defRPr/>
            </a:pPr>
            <a:endParaRPr lang="pt-BR" altLang="pt-BR" sz="2400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pt-BR" altLang="pt-BR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Fase III (14 de setembro)</a:t>
            </a:r>
          </a:p>
          <a:p>
            <a:pPr eaLnBrk="1" hangingPunct="1">
              <a:defRPr/>
            </a:pPr>
            <a:r>
              <a:rPr lang="pt-BR" altLang="pt-BR" sz="2400" dirty="0">
                <a:solidFill>
                  <a:srgbClr val="860000"/>
                </a:solidFill>
                <a:latin typeface="Comic Sans MS" panose="030F0702030302020204" pitchFamily="66" charset="0"/>
              </a:rPr>
              <a:t>banheiros, corredores, escadas, pisos, gabinetes com ocupação e salas reservadas</a:t>
            </a:r>
          </a:p>
          <a:p>
            <a:pPr eaLnBrk="1" hangingPunct="1">
              <a:defRPr/>
            </a:pPr>
            <a:endParaRPr lang="pt-BR" altLang="pt-BR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endParaRPr lang="pt-BR" altLang="pt-BR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pt-BR" altLang="pt-BR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Fase II (data a definir)</a:t>
            </a:r>
          </a:p>
          <a:p>
            <a:pPr eaLnBrk="1" hangingPunct="1">
              <a:defRPr/>
            </a:pPr>
            <a:r>
              <a:rPr lang="pt-BR" altLang="pt-BR" sz="2400" dirty="0">
                <a:solidFill>
                  <a:srgbClr val="860000"/>
                </a:solidFill>
                <a:latin typeface="Comic Sans MS" panose="030F0702030302020204" pitchFamily="66" charset="0"/>
              </a:rPr>
              <a:t>os da fase III + outros espaços com ocupação como gabinetes, laboratórios e salas de aula.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47F058E-9C8D-4F22-9098-6DAD73AC3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73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EAEB6A6D-E5CA-46BB-8D27-9D7ECB7F4F9D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B10A63D1-6C08-4D53-A03A-9EE45ABCCCC1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7173" name="CaixaDeTexto 3">
            <a:extLst>
              <a:ext uri="{FF2B5EF4-FFF2-40B4-BE49-F238E27FC236}">
                <a16:creationId xmlns:a16="http://schemas.microsoft.com/office/drawing/2014/main" id="{FA8BC849-6B26-4C9C-811E-55BA8296F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9" y="1171075"/>
            <a:ext cx="5329238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dirty="0">
                <a:latin typeface="Comic Sans MS" panose="030F0702030302020204" pitchFamily="66" charset="0"/>
              </a:rPr>
              <a:t>Higienização de ambientes</a:t>
            </a:r>
          </a:p>
        </p:txBody>
      </p:sp>
      <p:grpSp>
        <p:nvGrpSpPr>
          <p:cNvPr id="2" name="Agrupar 8">
            <a:extLst>
              <a:ext uri="{FF2B5EF4-FFF2-40B4-BE49-F238E27FC236}">
                <a16:creationId xmlns:a16="http://schemas.microsoft.com/office/drawing/2014/main" id="{99D725C0-89E9-44C4-9366-1AD1AA725B45}"/>
              </a:ext>
            </a:extLst>
          </p:cNvPr>
          <p:cNvGrpSpPr>
            <a:grpSpLocks/>
          </p:cNvGrpSpPr>
          <p:nvPr/>
        </p:nvGrpSpPr>
        <p:grpSpPr bwMode="auto">
          <a:xfrm>
            <a:off x="412313" y="2080712"/>
            <a:ext cx="8380413" cy="4897630"/>
            <a:chOff x="360129" y="2204864"/>
            <a:chExt cx="8378970" cy="4897308"/>
          </a:xfrm>
        </p:grpSpPr>
        <p:sp>
          <p:nvSpPr>
            <p:cNvPr id="3" name="CaixaDeTexto 4">
              <a:extLst>
                <a:ext uri="{FF2B5EF4-FFF2-40B4-BE49-F238E27FC236}">
                  <a16:creationId xmlns:a16="http://schemas.microsoft.com/office/drawing/2014/main" id="{CEA875F8-7CAB-40D4-89EB-358BD93E45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129" y="2223913"/>
              <a:ext cx="5328320" cy="487825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  <a:defRPr/>
              </a:pPr>
              <a:r>
                <a:rPr lang="pt-BR" altLang="pt-BR" sz="2400" spc="-100" dirty="0">
                  <a:latin typeface="Comic Sans MS" panose="030F0702030302020204" pitchFamily="66" charset="0"/>
                </a:rPr>
                <a:t>Verificar e repor os dispensadores de sabonete, álcool e papel toalha.</a:t>
              </a:r>
            </a:p>
            <a:p>
              <a:pPr algn="just" eaLnBrk="1" hangingPunct="1">
                <a:lnSpc>
                  <a:spcPct val="150000"/>
                </a:lnSpc>
                <a:defRPr/>
              </a:pPr>
              <a:endParaRPr lang="pt-BR" altLang="pt-BR" spc="-100" dirty="0">
                <a:latin typeface="Comic Sans MS" panose="030F0702030302020204" pitchFamily="66" charset="0"/>
              </a:endParaRPr>
            </a:p>
            <a:p>
              <a:pPr algn="just" eaLnBrk="1" hangingPunct="1">
                <a:lnSpc>
                  <a:spcPct val="150000"/>
                </a:lnSpc>
                <a:defRPr/>
              </a:pPr>
              <a:r>
                <a:rPr lang="pt-BR" altLang="pt-BR" sz="2400" spc="-100" dirty="0">
                  <a:latin typeface="Comic Sans MS" panose="030F0702030302020204" pitchFamily="66" charset="0"/>
                </a:rPr>
                <a:t>Fazer a varredura </a:t>
              </a:r>
              <a:r>
                <a:rPr lang="pt-BR" altLang="pt-BR" sz="2400" spc="-1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úmida. </a:t>
              </a:r>
              <a:r>
                <a:rPr lang="pt-BR" altLang="pt-BR" sz="2400" spc="-100" dirty="0">
                  <a:latin typeface="Comic Sans MS" panose="030F0702030302020204" pitchFamily="66" charset="0"/>
                </a:rPr>
                <a:t>Não utilizar vassouras ou esfregões secos.</a:t>
              </a:r>
            </a:p>
            <a:p>
              <a:pPr algn="just" eaLnBrk="1" hangingPunct="1">
                <a:lnSpc>
                  <a:spcPct val="150000"/>
                </a:lnSpc>
                <a:defRPr/>
              </a:pPr>
              <a:endParaRPr lang="pt-BR" altLang="pt-BR" spc="-100" dirty="0">
                <a:latin typeface="Comic Sans MS" panose="030F0702030302020204" pitchFamily="66" charset="0"/>
              </a:endParaRPr>
            </a:p>
            <a:p>
              <a:pPr algn="just" eaLnBrk="1" hangingPunct="1">
                <a:lnSpc>
                  <a:spcPct val="150000"/>
                </a:lnSpc>
                <a:defRPr/>
              </a:pPr>
              <a:r>
                <a:rPr lang="pt-BR" altLang="pt-BR" sz="2400" spc="-100" dirty="0">
                  <a:latin typeface="Comic Sans MS" panose="030F0702030302020204" pitchFamily="66" charset="0"/>
                </a:rPr>
                <a:t>Sentido único de limpeza, nunca em movimentos circulares ou de vai e vem.</a:t>
              </a:r>
            </a:p>
            <a:p>
              <a:pPr algn="just" eaLnBrk="1" hangingPunct="1">
                <a:lnSpc>
                  <a:spcPct val="150000"/>
                </a:lnSpc>
                <a:defRPr/>
              </a:pPr>
              <a:endParaRPr lang="pt-BR" altLang="pt-BR" sz="2400" spc="-1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7176" name="Grupo 10">
              <a:extLst>
                <a:ext uri="{FF2B5EF4-FFF2-40B4-BE49-F238E27FC236}">
                  <a16:creationId xmlns:a16="http://schemas.microsoft.com/office/drawing/2014/main" id="{023CF733-704E-48AB-86F8-1EB6A4DBE6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34133" y="4472851"/>
              <a:ext cx="1800225" cy="1582737"/>
              <a:chOff x="6372200" y="3140968"/>
              <a:chExt cx="2160240" cy="1872208"/>
            </a:xfrm>
          </p:grpSpPr>
          <p:pic>
            <p:nvPicPr>
              <p:cNvPr id="7180" name="Imagem 3" descr="1294880.png">
                <a:extLst>
                  <a:ext uri="{FF2B5EF4-FFF2-40B4-BE49-F238E27FC236}">
                    <a16:creationId xmlns:a16="http://schemas.microsoft.com/office/drawing/2014/main" id="{5F904C11-00AC-4A29-B153-8C614FA359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2200" y="3140968"/>
                <a:ext cx="2080506" cy="18448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1" name="Conector reto 10">
                <a:extLst>
                  <a:ext uri="{FF2B5EF4-FFF2-40B4-BE49-F238E27FC236}">
                    <a16:creationId xmlns:a16="http://schemas.microsoft.com/office/drawing/2014/main" id="{78E849C1-B681-4435-92DE-987B7397C9F2}"/>
                  </a:ext>
                </a:extLst>
              </p:cNvPr>
              <p:cNvCxnSpPr/>
              <p:nvPr/>
            </p:nvCxnSpPr>
            <p:spPr>
              <a:xfrm>
                <a:off x="6372592" y="3141443"/>
                <a:ext cx="2159868" cy="187208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ector reto 11">
                <a:extLst>
                  <a:ext uri="{FF2B5EF4-FFF2-40B4-BE49-F238E27FC236}">
                    <a16:creationId xmlns:a16="http://schemas.microsoft.com/office/drawing/2014/main" id="{E9758245-A3E1-41B4-BE58-F5DAB39E74A6}"/>
                  </a:ext>
                </a:extLst>
              </p:cNvPr>
              <p:cNvCxnSpPr/>
              <p:nvPr/>
            </p:nvCxnSpPr>
            <p:spPr>
              <a:xfrm flipH="1">
                <a:off x="6372592" y="3141443"/>
                <a:ext cx="2089397" cy="1872085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77" name="Retângulo 12">
              <a:extLst>
                <a:ext uri="{FF2B5EF4-FFF2-40B4-BE49-F238E27FC236}">
                  <a16:creationId xmlns:a16="http://schemas.microsoft.com/office/drawing/2014/main" id="{E9DBFA03-4A2B-4517-8FA0-BB58DE82B2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7204403" y="5046009"/>
              <a:ext cx="179846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t-BR" altLang="pt-BR" sz="800">
                  <a:latin typeface="Arial" panose="020B0604020202020204" pitchFamily="34" charset="0"/>
                </a:rPr>
                <a:t>https://svgsilh.com/pt/image/1294880.html</a:t>
              </a:r>
            </a:p>
          </p:txBody>
        </p:sp>
        <p:pic>
          <p:nvPicPr>
            <p:cNvPr id="7178" name="Imagem 2">
              <a:extLst>
                <a:ext uri="{FF2B5EF4-FFF2-40B4-BE49-F238E27FC236}">
                  <a16:creationId xmlns:a16="http://schemas.microsoft.com/office/drawing/2014/main" id="{BEC567B1-5140-4F78-8FAC-06FF92CFB3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025"/>
            <a:stretch>
              <a:fillRect/>
            </a:stretch>
          </p:blipFill>
          <p:spPr bwMode="auto">
            <a:xfrm>
              <a:off x="5978021" y="2307945"/>
              <a:ext cx="2293528" cy="1878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9" name="CaixaDeTexto 14">
              <a:extLst>
                <a:ext uri="{FF2B5EF4-FFF2-40B4-BE49-F238E27FC236}">
                  <a16:creationId xmlns:a16="http://schemas.microsoft.com/office/drawing/2014/main" id="{E2529D24-5DA1-4D30-AAC4-AE341A384F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7568945" y="2913353"/>
              <a:ext cx="18786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pt-BR" altLang="pt-BR" sz="800"/>
                <a:t>https://produto.mercadolivre.com.br/MLB-905773585-kit-saboneteira-toalheiro-higinico-rolo-premisse-velox</a:t>
              </a:r>
            </a:p>
          </p:txBody>
        </p:sp>
      </p:grpSp>
      <p:pic>
        <p:nvPicPr>
          <p:cNvPr id="7174" name="Imagem 6">
            <a:extLst>
              <a:ext uri="{FF2B5EF4-FFF2-40B4-BE49-F238E27FC236}">
                <a16:creationId xmlns:a16="http://schemas.microsoft.com/office/drawing/2014/main" id="{C2A113EC-2442-4C9C-85D4-0A727DEA2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29BAA84A-5952-4F9B-B6EC-B7FCD23BBA32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388E20A3-DB39-43C0-A8EF-8927E33608EB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8198" name="CaixaDeTexto 4">
            <a:extLst>
              <a:ext uri="{FF2B5EF4-FFF2-40B4-BE49-F238E27FC236}">
                <a16:creationId xmlns:a16="http://schemas.microsoft.com/office/drawing/2014/main" id="{22E7D8FD-45FD-47B8-861D-EC8B9A5E5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2145270"/>
            <a:ext cx="8424863" cy="390908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pt-BR" altLang="pt-BR" sz="2400" spc="-60" dirty="0">
                <a:latin typeface="Comic Sans MS" panose="030F0702030302020204" pitchFamily="66" charset="0"/>
                <a:sym typeface="Bookshelf Symbol 7" panose="05010101010101010101" pitchFamily="2" charset="2"/>
              </a:rPr>
              <a:t></a:t>
            </a:r>
            <a:r>
              <a:rPr lang="pt-BR" altLang="pt-BR" sz="2400" spc="-100" dirty="0">
                <a:latin typeface="Comic Sans MS" panose="030F0702030302020204" pitchFamily="66" charset="0"/>
              </a:rPr>
              <a:t>Iniciar a </a:t>
            </a:r>
            <a:r>
              <a:rPr lang="pt-BR" altLang="pt-BR" sz="2400" spc="-100" dirty="0">
                <a:solidFill>
                  <a:srgbClr val="C00000"/>
                </a:solidFill>
                <a:latin typeface="Comic Sans MS" panose="030F0702030302020204" pitchFamily="66" charset="0"/>
              </a:rPr>
              <a:t>limpeza</a:t>
            </a:r>
            <a:r>
              <a:rPr lang="pt-BR" altLang="pt-BR" sz="2400" spc="-100" dirty="0">
                <a:latin typeface="Comic Sans MS" panose="030F0702030302020204" pitchFamily="66" charset="0"/>
              </a:rPr>
              <a:t> por superfícies, objetos e por último, o piso.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altLang="pt-BR" sz="2400" spc="-100" dirty="0">
                <a:latin typeface="Comic Sans MS" panose="030F0702030302020204" pitchFamily="66" charset="0"/>
              </a:rPr>
              <a:t> </a:t>
            </a:r>
            <a:endParaRPr lang="pt-BR" altLang="pt-BR" spc="-100" dirty="0">
              <a:latin typeface="Comic Sans MS" panose="030F0702030302020204" pitchFamily="66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Bookshelf Symbol 7" panose="05010101010101010101" pitchFamily="2" charset="2"/>
              <a:buChar char=""/>
              <a:defRPr/>
            </a:pPr>
            <a:r>
              <a:rPr lang="pt-BR" altLang="pt-BR" sz="2400" spc="-100" dirty="0">
                <a:latin typeface="Comic Sans MS" panose="030F0702030302020204" pitchFamily="66" charset="0"/>
              </a:rPr>
              <a:t>Os panos utilizados para limpeza do piso </a:t>
            </a:r>
            <a:r>
              <a:rPr lang="pt-BR" altLang="pt-BR" sz="2400" b="1" spc="-100" dirty="0">
                <a:solidFill>
                  <a:srgbClr val="C000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2400" spc="-100" dirty="0">
                <a:latin typeface="Comic Sans MS" panose="030F0702030302020204" pitchFamily="66" charset="0"/>
              </a:rPr>
              <a:t> devem ser </a:t>
            </a:r>
            <a:br>
              <a:rPr lang="pt-BR" altLang="pt-BR" sz="2400" spc="-100" dirty="0">
                <a:latin typeface="Comic Sans MS" panose="030F0702030302020204" pitchFamily="66" charset="0"/>
              </a:rPr>
            </a:br>
            <a:r>
              <a:rPr lang="pt-BR" altLang="pt-BR" sz="2400" spc="-100" dirty="0">
                <a:latin typeface="Comic Sans MS" panose="030F0702030302020204" pitchFamily="66" charset="0"/>
              </a:rPr>
              <a:t>     utilizados em outras áreas.</a:t>
            </a:r>
          </a:p>
          <a:p>
            <a:pPr marL="342900" indent="-342900" eaLnBrk="1" hangingPunct="1">
              <a:lnSpc>
                <a:spcPct val="150000"/>
              </a:lnSpc>
              <a:buFont typeface="Bookshelf Symbol 7" panose="05010101010101010101" pitchFamily="2" charset="2"/>
              <a:buChar char=""/>
              <a:defRPr/>
            </a:pPr>
            <a:endParaRPr lang="pt-BR" altLang="pt-BR" spc="-1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pt-BR" altLang="pt-BR" sz="2400" spc="-60" dirty="0">
                <a:latin typeface="Comic Sans MS" panose="030F0702030302020204" pitchFamily="66" charset="0"/>
                <a:sym typeface="Bookshelf Symbol 7" panose="05010101010101010101" pitchFamily="2" charset="2"/>
              </a:rPr>
              <a:t> </a:t>
            </a:r>
            <a:r>
              <a:rPr lang="pt-BR" altLang="pt-BR" sz="2400" dirty="0">
                <a:latin typeface="Comic Sans MS" panose="030F0702030302020204" pitchFamily="66" charset="0"/>
              </a:rPr>
              <a:t>Os panos utilizados devem ser lavados no tanque </a:t>
            </a:r>
            <a:br>
              <a:rPr lang="pt-BR" altLang="pt-BR" sz="2400" dirty="0">
                <a:latin typeface="Comic Sans MS" panose="030F0702030302020204" pitchFamily="66" charset="0"/>
              </a:rPr>
            </a:br>
            <a:r>
              <a:rPr lang="pt-BR" altLang="pt-BR" sz="2400" dirty="0">
                <a:latin typeface="Comic Sans MS" panose="030F0702030302020204" pitchFamily="66" charset="0"/>
              </a:rPr>
              <a:t>    localizado no jardim de inverno do IQ.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47F058E-9C8D-4F22-9098-6DAD73AC3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3">
            <a:extLst>
              <a:ext uri="{FF2B5EF4-FFF2-40B4-BE49-F238E27FC236}">
                <a16:creationId xmlns:a16="http://schemas.microsoft.com/office/drawing/2014/main" id="{A4831CE8-9EA8-4D5E-BB72-ACA2E1B28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9" y="1171075"/>
            <a:ext cx="5329238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dirty="0">
                <a:latin typeface="Comic Sans MS" panose="030F0702030302020204" pitchFamily="66" charset="0"/>
              </a:rPr>
              <a:t>Higienização de ambientes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326A27C1-3A84-470A-8A2E-16D6BDC6664D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638784DC-A5C5-41A7-A754-8E005039B56B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0244" name="CaixaDeTexto 3">
            <a:extLst>
              <a:ext uri="{FF2B5EF4-FFF2-40B4-BE49-F238E27FC236}">
                <a16:creationId xmlns:a16="http://schemas.microsoft.com/office/drawing/2014/main" id="{BA50E983-31C5-4D08-AEEF-12822F608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873029"/>
            <a:ext cx="53298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dirty="0">
                <a:latin typeface="Comic Sans MS" panose="030F0702030302020204" pitchFamily="66" charset="0"/>
              </a:rPr>
              <a:t>Higienização de ambientes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1E9C3F26-1793-4529-AC47-B0D952DAEC1C}"/>
              </a:ext>
            </a:extLst>
          </p:cNvPr>
          <p:cNvGrpSpPr/>
          <p:nvPr/>
        </p:nvGrpSpPr>
        <p:grpSpPr>
          <a:xfrm>
            <a:off x="975705" y="1603374"/>
            <a:ext cx="7192590" cy="3311550"/>
            <a:chOff x="611560" y="1442480"/>
            <a:chExt cx="7192590" cy="3116774"/>
          </a:xfrm>
        </p:grpSpPr>
        <p:sp>
          <p:nvSpPr>
            <p:cNvPr id="11" name="Retângulo de cantos arredondados 10">
              <a:extLst>
                <a:ext uri="{FF2B5EF4-FFF2-40B4-BE49-F238E27FC236}">
                  <a16:creationId xmlns:a16="http://schemas.microsoft.com/office/drawing/2014/main" id="{9F0BEC1C-26ED-4C68-9E64-B8A1F7ED2460}"/>
                </a:ext>
              </a:extLst>
            </p:cNvPr>
            <p:cNvSpPr/>
            <p:nvPr/>
          </p:nvSpPr>
          <p:spPr bwMode="auto">
            <a:xfrm>
              <a:off x="611560" y="1442480"/>
              <a:ext cx="7192590" cy="3116774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sp>
          <p:nvSpPr>
            <p:cNvPr id="10246" name="CaixaDeTexto 7">
              <a:extLst>
                <a:ext uri="{FF2B5EF4-FFF2-40B4-BE49-F238E27FC236}">
                  <a16:creationId xmlns:a16="http://schemas.microsoft.com/office/drawing/2014/main" id="{021B13C9-DF3C-4A78-99F2-46FEF7C2E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584" y="1604598"/>
              <a:ext cx="6840760" cy="2954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u="sng" dirty="0">
                  <a:latin typeface="Comic Sans MS" panose="030F0702030302020204" pitchFamily="66" charset="0"/>
                </a:rPr>
                <a:t>Preparação da solução diluída de hipoclorito de sódio (0,1% p/p)</a:t>
              </a:r>
              <a:r>
                <a:rPr lang="pt-BR" altLang="pt-BR" sz="2400" dirty="0">
                  <a:latin typeface="Comic Sans MS" panose="030F0702030302020204" pitchFamily="66" charset="0"/>
                </a:rPr>
                <a:t>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pt-BR" altLang="pt-BR" sz="24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Comic Sans MS" panose="030F0702030302020204" pitchFamily="66" charset="0"/>
                </a:rPr>
                <a:t>Água sanitária: 4 copinhos de café (200 </a:t>
              </a:r>
              <a:r>
                <a:rPr lang="pt-BR" altLang="pt-BR" sz="2400" dirty="0" err="1">
                  <a:latin typeface="Comic Sans MS" panose="030F0702030302020204" pitchFamily="66" charset="0"/>
                </a:rPr>
                <a:t>mL</a:t>
              </a:r>
              <a:r>
                <a:rPr lang="pt-BR" altLang="pt-BR" sz="2400" dirty="0">
                  <a:latin typeface="Comic Sans MS" panose="030F0702030302020204" pitchFamily="66" charset="0"/>
                </a:rPr>
                <a:t>) de água sanitária para 5 L de água.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400" dirty="0">
                  <a:latin typeface="Comic Sans MS" panose="030F0702030302020204" pitchFamily="66" charset="0"/>
                </a:rPr>
                <a:t>Alvejante comum: 3 copinhos de café (150 </a:t>
              </a:r>
              <a:r>
                <a:rPr lang="pt-BR" altLang="pt-BR" sz="2400" dirty="0" err="1">
                  <a:latin typeface="Comic Sans MS" panose="030F0702030302020204" pitchFamily="66" charset="0"/>
                </a:rPr>
                <a:t>mL</a:t>
              </a:r>
              <a:r>
                <a:rPr lang="pt-BR" altLang="pt-BR" sz="2400" dirty="0">
                  <a:latin typeface="Comic Sans MS" panose="030F0702030302020204" pitchFamily="66" charset="0"/>
                </a:rPr>
                <a:t>) do alvejante para 5 L de água.</a:t>
              </a:r>
            </a:p>
          </p:txBody>
        </p: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E0781ECE-4113-4A6E-901C-53E4CBCF4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024" y="5258138"/>
            <a:ext cx="556012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400" spc="-50" dirty="0">
                <a:latin typeface="Comic Sans MS" panose="030F0702030302020204" pitchFamily="66" charset="0"/>
              </a:rPr>
              <a:t>Usar </a:t>
            </a:r>
            <a:r>
              <a:rPr lang="pt-BR" altLang="pt-BR" sz="2400" spc="-50" dirty="0">
                <a:solidFill>
                  <a:srgbClr val="FF0000"/>
                </a:solidFill>
                <a:latin typeface="Comic Sans MS" panose="030F0702030302020204" pitchFamily="66" charset="0"/>
              </a:rPr>
              <a:t>imediatamente</a:t>
            </a:r>
            <a:r>
              <a:rPr lang="pt-BR" altLang="pt-BR" sz="2400" spc="-50" dirty="0">
                <a:latin typeface="Comic Sans MS" panose="030F0702030302020204" pitchFamily="66" charset="0"/>
              </a:rPr>
              <a:t> após o preparo e em </a:t>
            </a:r>
            <a:r>
              <a:rPr lang="pt-BR" altLang="pt-BR" sz="2400" spc="-50" dirty="0">
                <a:solidFill>
                  <a:srgbClr val="FF0000"/>
                </a:solidFill>
                <a:latin typeface="Comic Sans MS" panose="030F0702030302020204" pitchFamily="66" charset="0"/>
              </a:rPr>
              <a:t>ambientes com ventilação </a:t>
            </a:r>
            <a:r>
              <a:rPr lang="pt-BR" altLang="pt-BR" sz="2400" spc="-50" dirty="0">
                <a:latin typeface="Comic Sans MS" panose="030F0702030302020204" pitchFamily="66" charset="0"/>
              </a:rPr>
              <a:t>adequada.</a:t>
            </a:r>
          </a:p>
        </p:txBody>
      </p:sp>
      <p:sp>
        <p:nvSpPr>
          <p:cNvPr id="17" name="Texto explicativo retangular com cantos arredondados 16">
            <a:extLst>
              <a:ext uri="{FF2B5EF4-FFF2-40B4-BE49-F238E27FC236}">
                <a16:creationId xmlns:a16="http://schemas.microsoft.com/office/drawing/2014/main" id="{10EB0E0A-89C1-4D1B-BA5F-4AA033663C40}"/>
              </a:ext>
            </a:extLst>
          </p:cNvPr>
          <p:cNvSpPr/>
          <p:nvPr/>
        </p:nvSpPr>
        <p:spPr bwMode="auto">
          <a:xfrm>
            <a:off x="6300191" y="5130156"/>
            <a:ext cx="2347913" cy="1322388"/>
          </a:xfrm>
          <a:prstGeom prst="wedgeRoundRectCallout">
            <a:avLst>
              <a:gd name="adj1" fmla="val -20834"/>
              <a:gd name="adj2" fmla="val -6584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10249" name="CaixaDeTexto 4">
            <a:extLst>
              <a:ext uri="{FF2B5EF4-FFF2-40B4-BE49-F238E27FC236}">
                <a16:creationId xmlns:a16="http://schemas.microsoft.com/office/drawing/2014/main" id="{1EF5A333-73B2-4217-87E8-A04BE50BF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460" y="5254626"/>
            <a:ext cx="2635374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latin typeface="Comic Sans MS" panose="030F0702030302020204" pitchFamily="66" charset="0"/>
              </a:rPr>
              <a:t>Água sanitária e alvejantes podem deixar manchas em alguns materiais!</a:t>
            </a:r>
          </a:p>
        </p:txBody>
      </p:sp>
      <p:pic>
        <p:nvPicPr>
          <p:cNvPr id="10250" name="Imagem 2">
            <a:extLst>
              <a:ext uri="{FF2B5EF4-FFF2-40B4-BE49-F238E27FC236}">
                <a16:creationId xmlns:a16="http://schemas.microsoft.com/office/drawing/2014/main" id="{A98E3563-BC5F-43EC-B99E-E78EE4DDF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id="{D4236DBB-41D7-4F6F-BF5E-199929D7104A}"/>
              </a:ext>
            </a:extLst>
          </p:cNvPr>
          <p:cNvSpPr/>
          <p:nvPr/>
        </p:nvSpPr>
        <p:spPr>
          <a:xfrm>
            <a:off x="250825" y="512763"/>
            <a:ext cx="8569325" cy="6084887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/>
          </a:p>
        </p:txBody>
      </p:sp>
      <p:sp>
        <p:nvSpPr>
          <p:cNvPr id="6" name="Retângulo de cantos arredondados 5">
            <a:extLst>
              <a:ext uri="{FF2B5EF4-FFF2-40B4-BE49-F238E27FC236}">
                <a16:creationId xmlns:a16="http://schemas.microsoft.com/office/drawing/2014/main" id="{FF4A5A78-4D52-4786-9D5C-FF61E0AFB23D}"/>
              </a:ext>
            </a:extLst>
          </p:cNvPr>
          <p:cNvSpPr/>
          <p:nvPr/>
        </p:nvSpPr>
        <p:spPr>
          <a:xfrm>
            <a:off x="971550" y="260350"/>
            <a:ext cx="2232025" cy="504825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sp>
        <p:nvSpPr>
          <p:cNvPr id="10245" name="CaixaDeTexto 3">
            <a:extLst>
              <a:ext uri="{FF2B5EF4-FFF2-40B4-BE49-F238E27FC236}">
                <a16:creationId xmlns:a16="http://schemas.microsoft.com/office/drawing/2014/main" id="{95442249-DC24-4DA4-A59A-E4F282F30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20775"/>
            <a:ext cx="8353425" cy="2092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sz="3200" spc="100" dirty="0">
                <a:latin typeface="Comic Sans MS" panose="030F0702030302020204" pitchFamily="66" charset="0"/>
              </a:rPr>
              <a:t>Higienização de objetos tocados frequentemente</a:t>
            </a:r>
          </a:p>
          <a:p>
            <a:pPr eaLnBrk="1" hangingPunct="1">
              <a:defRPr/>
            </a:pPr>
            <a:endParaRPr lang="pt-BR" altLang="pt-BR" dirty="0">
              <a:latin typeface="Comic Sans MS" panose="030F0702030302020204" pitchFamily="66" charset="0"/>
            </a:endParaRPr>
          </a:p>
          <a:p>
            <a:pPr marL="450000" eaLnBrk="1" hangingPunct="1">
              <a:defRPr/>
            </a:pPr>
            <a:r>
              <a:rPr lang="pt-BR" altLang="pt-BR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Interruptores de luz, maçanetas, torneiras corrimão, mesas, telefones, teclados, bebedouro, etc.</a:t>
            </a:r>
            <a:r>
              <a:rPr lang="pt-BR" altLang="pt-BR" sz="2400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11269" name="CaixaDeTexto 9">
            <a:extLst>
              <a:ext uri="{FF2B5EF4-FFF2-40B4-BE49-F238E27FC236}">
                <a16:creationId xmlns:a16="http://schemas.microsoft.com/office/drawing/2014/main" id="{3E29B804-A33F-4D03-9C96-76CB5DEC2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3573463"/>
            <a:ext cx="795655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Limpe os objetos antes de os desinfetar!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240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Desinfetar esses objetos com álcool 70%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pt-BR" altLang="pt-BR" sz="240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t-BR" altLang="pt-BR" sz="2400">
                <a:latin typeface="Comic Sans MS" panose="030F0702030302020204" pitchFamily="66" charset="0"/>
              </a:rPr>
              <a:t>O álcool 70% tem ação rápida, não deixa resíduos ou manchas e não é corrosivo.</a:t>
            </a:r>
          </a:p>
        </p:txBody>
      </p:sp>
      <p:pic>
        <p:nvPicPr>
          <p:cNvPr id="11270" name="Picture 2">
            <a:extLst>
              <a:ext uri="{FF2B5EF4-FFF2-40B4-BE49-F238E27FC236}">
                <a16:creationId xmlns:a16="http://schemas.microsoft.com/office/drawing/2014/main" id="{D4F36F57-AD6B-4564-B5F2-9D510CF46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3667125"/>
            <a:ext cx="17970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tângulo 7">
            <a:extLst>
              <a:ext uri="{FF2B5EF4-FFF2-40B4-BE49-F238E27FC236}">
                <a16:creationId xmlns:a16="http://schemas.microsoft.com/office/drawing/2014/main" id="{555D7F92-9325-41A7-896D-693C1E3D544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654132" y="4126706"/>
            <a:ext cx="1644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800">
                <a:latin typeface="Arial" panose="020B0604020202020204" pitchFamily="34" charset="0"/>
              </a:rPr>
              <a:t>http://www.gestaoescolar.diaadia.pr.gov.br/arquivos/File/alimenatacao_escolar/pops_2016.pdf</a:t>
            </a:r>
          </a:p>
        </p:txBody>
      </p:sp>
      <p:pic>
        <p:nvPicPr>
          <p:cNvPr id="11272" name="Imagem 1">
            <a:extLst>
              <a:ext uri="{FF2B5EF4-FFF2-40B4-BE49-F238E27FC236}">
                <a16:creationId xmlns:a16="http://schemas.microsoft.com/office/drawing/2014/main" id="{4293327C-B306-47D7-8DF4-36E244C5B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260350"/>
            <a:ext cx="11779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1150</Words>
  <Application>Microsoft Office PowerPoint</Application>
  <PresentationFormat>Apresentação na tela (4:3)</PresentationFormat>
  <Paragraphs>138</Paragraphs>
  <Slides>16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Segoe UI</vt:lpstr>
      <vt:lpstr>Comic Sans MS</vt:lpstr>
      <vt:lpstr>Bookshelf Symbol 7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Juliana Menezes</dc:creator>
  <cp:lastModifiedBy>João Madureira</cp:lastModifiedBy>
  <cp:revision>61</cp:revision>
  <cp:lastPrinted>2020-09-10T20:38:03Z</cp:lastPrinted>
  <dcterms:created xsi:type="dcterms:W3CDTF">2020-07-10T17:42:27Z</dcterms:created>
  <dcterms:modified xsi:type="dcterms:W3CDTF">2020-09-10T21:03:31Z</dcterms:modified>
</cp:coreProperties>
</file>