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4" r:id="rId1"/>
  </p:sldMasterIdLst>
  <p:notesMasterIdLst>
    <p:notesMasterId r:id="rId21"/>
  </p:notesMasterIdLst>
  <p:handoutMasterIdLst>
    <p:handoutMasterId r:id="rId22"/>
  </p:handoutMasterIdLst>
  <p:sldIdLst>
    <p:sldId id="268" r:id="rId2"/>
    <p:sldId id="280" r:id="rId3"/>
    <p:sldId id="279" r:id="rId4"/>
    <p:sldId id="276" r:id="rId5"/>
    <p:sldId id="277" r:id="rId6"/>
    <p:sldId id="284" r:id="rId7"/>
    <p:sldId id="285" r:id="rId8"/>
    <p:sldId id="286" r:id="rId9"/>
    <p:sldId id="287" r:id="rId10"/>
    <p:sldId id="291" r:id="rId11"/>
    <p:sldId id="288" r:id="rId12"/>
    <p:sldId id="290" r:id="rId13"/>
    <p:sldId id="292" r:id="rId14"/>
    <p:sldId id="293" r:id="rId15"/>
    <p:sldId id="294" r:id="rId16"/>
    <p:sldId id="295" r:id="rId17"/>
    <p:sldId id="278" r:id="rId18"/>
    <p:sldId id="273" r:id="rId19"/>
    <p:sldId id="281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5885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5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6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dos%20acad&#234;micos\Dados%20formandos%201966%20a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'Quím Diurno'!$B$1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'Quím Diurno'!$A$2:$A$17</c:f>
              <c:numCache>
                <c:formatCode>General</c:formatCode>
                <c:ptCount val="16"/>
                <c:pt idx="0">
                  <c:v>1966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</c:numCache>
            </c:numRef>
          </c:cat>
          <c:val>
            <c:numRef>
              <c:f>'Quím Diurno'!$B$2:$B$17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6</c:v>
                </c:pt>
                <c:pt idx="4">
                  <c:v>12</c:v>
                </c:pt>
                <c:pt idx="5">
                  <c:v>9</c:v>
                </c:pt>
                <c:pt idx="6">
                  <c:v>10</c:v>
                </c:pt>
                <c:pt idx="7">
                  <c:v>7</c:v>
                </c:pt>
                <c:pt idx="8">
                  <c:v>7</c:v>
                </c:pt>
                <c:pt idx="9">
                  <c:v>12</c:v>
                </c:pt>
                <c:pt idx="10">
                  <c:v>8</c:v>
                </c:pt>
                <c:pt idx="11">
                  <c:v>11</c:v>
                </c:pt>
                <c:pt idx="12">
                  <c:v>11</c:v>
                </c:pt>
                <c:pt idx="13">
                  <c:v>5</c:v>
                </c:pt>
                <c:pt idx="14">
                  <c:v>6</c:v>
                </c:pt>
                <c:pt idx="15">
                  <c:v>8</c:v>
                </c:pt>
              </c:numCache>
            </c:numRef>
          </c:val>
        </c:ser>
        <c:ser>
          <c:idx val="1"/>
          <c:order val="1"/>
          <c:tx>
            <c:strRef>
              <c:f>'Quím Diurno'!$C$1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'Quím Diurno'!$A$2:$A$17</c:f>
              <c:numCache>
                <c:formatCode>General</c:formatCode>
                <c:ptCount val="16"/>
                <c:pt idx="0">
                  <c:v>1966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</c:numCache>
            </c:numRef>
          </c:cat>
          <c:val>
            <c:numRef>
              <c:f>'Quím Diurno'!$C$2:$C$17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14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18</c:v>
                </c:pt>
                <c:pt idx="12">
                  <c:v>14</c:v>
                </c:pt>
                <c:pt idx="13">
                  <c:v>12</c:v>
                </c:pt>
                <c:pt idx="14">
                  <c:v>16</c:v>
                </c:pt>
                <c:pt idx="1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116288"/>
        <c:axId val="179969344"/>
      </c:barChart>
      <c:catAx>
        <c:axId val="199116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dirty="0" smtClean="0"/>
                  <a:t>ANO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9969344"/>
        <c:crosses val="autoZero"/>
        <c:auto val="1"/>
        <c:lblAlgn val="ctr"/>
        <c:lblOffset val="100"/>
        <c:noMultiLvlLbl val="0"/>
      </c:catAx>
      <c:valAx>
        <c:axId val="17996934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pt-BR" sz="1100" dirty="0" smtClean="0"/>
                  <a:t>Nº de estudantes</a:t>
                </a:r>
                <a:endParaRPr lang="pt-BR" sz="11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911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/>
              <a:t>95 Bacharéis</a:t>
            </a:r>
            <a:r>
              <a:rPr lang="pt-BR" sz="1600" baseline="0"/>
              <a:t> </a:t>
            </a:r>
            <a:r>
              <a:rPr lang="pt-BR" sz="1600"/>
              <a:t>em Quimica Tecnológica</a:t>
            </a:r>
            <a:r>
              <a:rPr lang="pt-BR" sz="1600" baseline="0"/>
              <a:t> de 2011 a 2018 (início em 2010/1)</a:t>
            </a:r>
            <a:endParaRPr lang="pt-BR" sz="16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'Quim Tec'!$B$1:$C$1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'Quim Tec'!$B$10:$C$10</c:f>
              <c:numCache>
                <c:formatCode>General</c:formatCode>
                <c:ptCount val="2"/>
                <c:pt idx="0">
                  <c:v>39</c:v>
                </c:pt>
                <c:pt idx="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i="0" baseline="0" dirty="0">
                <a:effectLst/>
              </a:rPr>
              <a:t>Nº de </a:t>
            </a:r>
            <a:r>
              <a:rPr lang="en-US" sz="1400" b="1" i="0" baseline="0" dirty="0" err="1" smtClean="0">
                <a:effectLst/>
              </a:rPr>
              <a:t>estudantes</a:t>
            </a:r>
            <a:r>
              <a:rPr lang="en-US" sz="1400" b="1" i="0" baseline="0" dirty="0" smtClean="0">
                <a:effectLst/>
              </a:rPr>
              <a:t>  </a:t>
            </a:r>
            <a:r>
              <a:rPr lang="en-US" sz="1400" b="1" i="1" baseline="0" dirty="0" smtClean="0">
                <a:effectLst/>
              </a:rPr>
              <a:t>x</a:t>
            </a:r>
            <a:r>
              <a:rPr lang="en-US" sz="1400" b="1" i="0" baseline="0" dirty="0" smtClean="0">
                <a:effectLst/>
              </a:rPr>
              <a:t>  </a:t>
            </a:r>
            <a:r>
              <a:rPr lang="en-US" sz="1400" b="1" i="0" baseline="0" dirty="0">
                <a:effectLst/>
              </a:rPr>
              <a:t>Nº de </a:t>
            </a:r>
            <a:r>
              <a:rPr lang="en-US" sz="1400" b="1" i="0" baseline="0" dirty="0" err="1">
                <a:effectLst/>
              </a:rPr>
              <a:t>semestres</a:t>
            </a:r>
            <a:r>
              <a:rPr lang="en-US" sz="1400" b="1" i="0" baseline="0" dirty="0">
                <a:effectLst/>
              </a:rPr>
              <a:t> de </a:t>
            </a:r>
            <a:r>
              <a:rPr lang="en-US" sz="1400" b="1" i="0" baseline="0" dirty="0" err="1">
                <a:effectLst/>
              </a:rPr>
              <a:t>integralização</a:t>
            </a:r>
            <a:r>
              <a:rPr lang="en-US" sz="1400" b="1" i="0" baseline="0" dirty="0">
                <a:effectLst/>
              </a:rPr>
              <a:t> de </a:t>
            </a:r>
            <a:r>
              <a:rPr lang="en-US" sz="1400" b="1" i="0" baseline="0" dirty="0" smtClean="0">
                <a:effectLst/>
              </a:rPr>
              <a:t>2011 </a:t>
            </a:r>
            <a:r>
              <a:rPr lang="en-US" sz="1400" b="1" i="0" baseline="0" dirty="0">
                <a:effectLst/>
              </a:rPr>
              <a:t>a 2018</a:t>
            </a:r>
            <a:endParaRPr lang="pt-BR" sz="14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'Quim Tec'!$B$18</c:f>
              <c:strCache>
                <c:ptCount val="1"/>
                <c:pt idx="0">
                  <c:v>nº de estudantes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'Quim Tec'!$A$19:$A$25</c:f>
              <c:strCache>
                <c:ptCount val="7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Mais</c:v>
                </c:pt>
              </c:strCache>
            </c:strRef>
          </c:cat>
          <c:val>
            <c:numRef>
              <c:f>'Quim Tec'!$B$19:$B$25</c:f>
              <c:numCache>
                <c:formatCode>General</c:formatCode>
                <c:ptCount val="7"/>
                <c:pt idx="0">
                  <c:v>11</c:v>
                </c:pt>
                <c:pt idx="1">
                  <c:v>2</c:v>
                </c:pt>
                <c:pt idx="2">
                  <c:v>4</c:v>
                </c:pt>
                <c:pt idx="3">
                  <c:v>37</c:v>
                </c:pt>
                <c:pt idx="4">
                  <c:v>29</c:v>
                </c:pt>
                <c:pt idx="5">
                  <c:v>11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795136"/>
        <c:axId val="186917440"/>
      </c:barChart>
      <c:catAx>
        <c:axId val="200795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baseline="0"/>
                  <a:t>Nº de s</a:t>
                </a:r>
                <a:r>
                  <a:rPr lang="pt-BR" sz="1200"/>
                  <a:t>emestres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86917440"/>
        <c:crosses val="autoZero"/>
        <c:auto val="1"/>
        <c:lblAlgn val="ctr"/>
        <c:lblOffset val="100"/>
        <c:noMultiLvlLbl val="0"/>
      </c:catAx>
      <c:valAx>
        <c:axId val="186917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/>
                  <a:t>Nº de estudantes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0795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EAD!$B$1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EAD!$A$2:$A$8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EAD!$B$2:$B$8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EAD!$C$1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EAD!$A$2:$A$8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EAD!$C$2:$C$8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797696"/>
        <c:axId val="186919744"/>
      </c:barChart>
      <c:catAx>
        <c:axId val="20079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919744"/>
        <c:crosses val="autoZero"/>
        <c:auto val="1"/>
        <c:lblAlgn val="ctr"/>
        <c:lblOffset val="100"/>
        <c:noMultiLvlLbl val="0"/>
      </c:catAx>
      <c:valAx>
        <c:axId val="186919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0797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 dirty="0"/>
              <a:t>33 Licenciados </a:t>
            </a:r>
            <a:r>
              <a:rPr lang="pt-BR" sz="1600" baseline="0" dirty="0"/>
              <a:t>de 2012 a 2018 (início em </a:t>
            </a:r>
            <a:r>
              <a:rPr lang="pt-BR" sz="1600" baseline="0" dirty="0" smtClean="0"/>
              <a:t>2007/1</a:t>
            </a:r>
            <a:r>
              <a:rPr lang="pt-BR" sz="1600" baseline="0" dirty="0"/>
              <a:t>)</a:t>
            </a:r>
            <a:endParaRPr lang="pt-BR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EAD!$B$1:$C$1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EAD!$B$9:$C$9</c:f>
              <c:numCache>
                <c:formatCode>General</c:formatCode>
                <c:ptCount val="2"/>
                <c:pt idx="0">
                  <c:v>9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pt-BR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Nº de </a:t>
            </a:r>
            <a:r>
              <a:rPr lang="en-US" sz="1800" b="1" i="0" baseline="0" dirty="0" err="1">
                <a:effectLst/>
              </a:rPr>
              <a:t>estudantes</a:t>
            </a:r>
            <a:r>
              <a:rPr lang="en-US" sz="1800" b="1" i="0" baseline="0" dirty="0">
                <a:effectLst/>
              </a:rPr>
              <a:t>  x  Nº de </a:t>
            </a:r>
            <a:r>
              <a:rPr lang="en-US" sz="1800" b="1" i="0" baseline="0" dirty="0" err="1">
                <a:effectLst/>
              </a:rPr>
              <a:t>semestres</a:t>
            </a:r>
            <a:r>
              <a:rPr lang="en-US" sz="1800" b="1" i="0" baseline="0" dirty="0">
                <a:effectLst/>
              </a:rPr>
              <a:t> de </a:t>
            </a:r>
            <a:r>
              <a:rPr lang="en-US" sz="1800" b="1" i="0" baseline="0" dirty="0" err="1">
                <a:effectLst/>
              </a:rPr>
              <a:t>integralização</a:t>
            </a:r>
            <a:r>
              <a:rPr lang="en-US" sz="1800" b="1" i="0" baseline="0" dirty="0">
                <a:effectLst/>
              </a:rPr>
              <a:t> de </a:t>
            </a:r>
            <a:r>
              <a:rPr lang="en-US" sz="1800" b="1" i="0" baseline="0" dirty="0" smtClean="0">
                <a:effectLst/>
              </a:rPr>
              <a:t>2007 </a:t>
            </a:r>
            <a:r>
              <a:rPr lang="en-US" sz="1800" b="1" i="0" baseline="0" dirty="0">
                <a:effectLst/>
              </a:rPr>
              <a:t>a 2018</a:t>
            </a:r>
            <a:endParaRPr lang="pt-BR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EAD!$B$17</c:f>
              <c:strCache>
                <c:ptCount val="1"/>
                <c:pt idx="0">
                  <c:v>Freqüência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EAD!$A$18:$A$22</c:f>
              <c:strCache>
                <c:ptCount val="5"/>
                <c:pt idx="0">
                  <c:v>9</c:v>
                </c:pt>
                <c:pt idx="1">
                  <c:v>11</c:v>
                </c:pt>
                <c:pt idx="2">
                  <c:v>15</c:v>
                </c:pt>
                <c:pt idx="3">
                  <c:v>17</c:v>
                </c:pt>
                <c:pt idx="4">
                  <c:v>Mais</c:v>
                </c:pt>
              </c:strCache>
            </c:strRef>
          </c:cat>
          <c:val>
            <c:numRef>
              <c:f>EAD!$B$18:$B$22</c:f>
              <c:numCache>
                <c:formatCode>General</c:formatCode>
                <c:ptCount val="5"/>
                <c:pt idx="0">
                  <c:v>7</c:v>
                </c:pt>
                <c:pt idx="1">
                  <c:v>9</c:v>
                </c:pt>
                <c:pt idx="2">
                  <c:v>13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164288"/>
        <c:axId val="186922624"/>
      </c:barChart>
      <c:catAx>
        <c:axId val="201164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baseline="0"/>
                  <a:t>Nº de s</a:t>
                </a:r>
                <a:r>
                  <a:rPr lang="pt-BR" sz="1200"/>
                  <a:t>emestres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86922624"/>
        <c:crosses val="autoZero"/>
        <c:auto val="1"/>
        <c:lblAlgn val="ctr"/>
        <c:lblOffset val="100"/>
        <c:noMultiLvlLbl val="0"/>
      </c:catAx>
      <c:valAx>
        <c:axId val="1869226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/>
                  <a:t>Nº de estudantes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1164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'Quím Diurno'!$B$1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'Quím Diurno'!$A$18:$A$33</c:f>
              <c:numCache>
                <c:formatCode>General</c:formatCode>
                <c:ptCount val="1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</c:numCache>
            </c:numRef>
          </c:cat>
          <c:val>
            <c:numRef>
              <c:f>'Quím Diurno'!$B$18:$B$33</c:f>
              <c:numCache>
                <c:formatCode>General</c:formatCode>
                <c:ptCount val="16"/>
                <c:pt idx="0">
                  <c:v>8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12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9</c:v>
                </c:pt>
                <c:pt idx="9">
                  <c:v>8</c:v>
                </c:pt>
                <c:pt idx="10">
                  <c:v>5</c:v>
                </c:pt>
                <c:pt idx="11">
                  <c:v>11</c:v>
                </c:pt>
                <c:pt idx="12">
                  <c:v>7</c:v>
                </c:pt>
                <c:pt idx="13">
                  <c:v>7</c:v>
                </c:pt>
                <c:pt idx="14">
                  <c:v>16</c:v>
                </c:pt>
                <c:pt idx="15">
                  <c:v>11</c:v>
                </c:pt>
              </c:numCache>
            </c:numRef>
          </c:val>
        </c:ser>
        <c:ser>
          <c:idx val="1"/>
          <c:order val="1"/>
          <c:tx>
            <c:strRef>
              <c:f>'Quím Diurno'!$C$1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'Quím Diurno'!$A$18:$A$33</c:f>
              <c:numCache>
                <c:formatCode>General</c:formatCode>
                <c:ptCount val="1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</c:numCache>
            </c:numRef>
          </c:cat>
          <c:val>
            <c:numRef>
              <c:f>'Quím Diurno'!$C$18:$C$33</c:f>
              <c:numCache>
                <c:formatCode>General</c:formatCode>
                <c:ptCount val="16"/>
                <c:pt idx="0">
                  <c:v>13</c:v>
                </c:pt>
                <c:pt idx="1">
                  <c:v>14</c:v>
                </c:pt>
                <c:pt idx="2">
                  <c:v>3</c:v>
                </c:pt>
                <c:pt idx="3">
                  <c:v>9</c:v>
                </c:pt>
                <c:pt idx="4">
                  <c:v>13</c:v>
                </c:pt>
                <c:pt idx="5">
                  <c:v>4</c:v>
                </c:pt>
                <c:pt idx="6">
                  <c:v>6</c:v>
                </c:pt>
                <c:pt idx="7">
                  <c:v>1</c:v>
                </c:pt>
                <c:pt idx="8">
                  <c:v>9</c:v>
                </c:pt>
                <c:pt idx="9">
                  <c:v>12</c:v>
                </c:pt>
                <c:pt idx="10">
                  <c:v>20</c:v>
                </c:pt>
                <c:pt idx="11">
                  <c:v>17</c:v>
                </c:pt>
                <c:pt idx="12">
                  <c:v>6</c:v>
                </c:pt>
                <c:pt idx="13">
                  <c:v>19</c:v>
                </c:pt>
                <c:pt idx="14">
                  <c:v>19</c:v>
                </c:pt>
                <c:pt idx="1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115264"/>
        <c:axId val="186958976"/>
      </c:barChart>
      <c:catAx>
        <c:axId val="199115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dirty="0" smtClean="0"/>
                  <a:t>ANO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6958976"/>
        <c:crosses val="autoZero"/>
        <c:auto val="1"/>
        <c:lblAlgn val="ctr"/>
        <c:lblOffset val="100"/>
        <c:noMultiLvlLbl val="0"/>
      </c:catAx>
      <c:valAx>
        <c:axId val="186958976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 dirty="0" smtClean="0"/>
                  <a:t>Nº</a:t>
                </a:r>
                <a:r>
                  <a:rPr lang="pt-BR" sz="1200" baseline="0" dirty="0" smtClean="0"/>
                  <a:t> de estudantes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9115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'Quím Diurno'!$B$1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'Quím Diurno'!$A$34:$A$50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'Quím Diurno'!$B$34:$B$50</c:f>
              <c:numCache>
                <c:formatCode>General</c:formatCode>
                <c:ptCount val="17"/>
                <c:pt idx="0">
                  <c:v>16</c:v>
                </c:pt>
                <c:pt idx="1">
                  <c:v>18</c:v>
                </c:pt>
                <c:pt idx="2">
                  <c:v>9</c:v>
                </c:pt>
                <c:pt idx="3">
                  <c:v>13</c:v>
                </c:pt>
                <c:pt idx="4">
                  <c:v>14</c:v>
                </c:pt>
                <c:pt idx="5">
                  <c:v>14</c:v>
                </c:pt>
                <c:pt idx="6">
                  <c:v>9</c:v>
                </c:pt>
                <c:pt idx="7">
                  <c:v>10</c:v>
                </c:pt>
                <c:pt idx="8">
                  <c:v>9</c:v>
                </c:pt>
                <c:pt idx="9">
                  <c:v>20</c:v>
                </c:pt>
                <c:pt idx="10">
                  <c:v>18</c:v>
                </c:pt>
                <c:pt idx="11">
                  <c:v>11</c:v>
                </c:pt>
                <c:pt idx="12">
                  <c:v>5</c:v>
                </c:pt>
                <c:pt idx="13">
                  <c:v>8</c:v>
                </c:pt>
                <c:pt idx="14">
                  <c:v>7</c:v>
                </c:pt>
                <c:pt idx="15">
                  <c:v>3</c:v>
                </c:pt>
                <c:pt idx="16">
                  <c:v>6</c:v>
                </c:pt>
              </c:numCache>
            </c:numRef>
          </c:val>
        </c:ser>
        <c:ser>
          <c:idx val="1"/>
          <c:order val="1"/>
          <c:tx>
            <c:strRef>
              <c:f>'Quím Diurno'!$C$1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'Quím Diurno'!$A$34:$A$50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'Quím Diurno'!$C$34:$C$50</c:f>
              <c:numCache>
                <c:formatCode>General</c:formatCode>
                <c:ptCount val="17"/>
                <c:pt idx="0">
                  <c:v>20</c:v>
                </c:pt>
                <c:pt idx="1">
                  <c:v>24</c:v>
                </c:pt>
                <c:pt idx="2">
                  <c:v>14</c:v>
                </c:pt>
                <c:pt idx="3">
                  <c:v>16</c:v>
                </c:pt>
                <c:pt idx="4">
                  <c:v>18</c:v>
                </c:pt>
                <c:pt idx="5">
                  <c:v>27</c:v>
                </c:pt>
                <c:pt idx="6">
                  <c:v>17</c:v>
                </c:pt>
                <c:pt idx="7">
                  <c:v>11</c:v>
                </c:pt>
                <c:pt idx="8">
                  <c:v>13</c:v>
                </c:pt>
                <c:pt idx="9">
                  <c:v>19</c:v>
                </c:pt>
                <c:pt idx="10">
                  <c:v>30</c:v>
                </c:pt>
                <c:pt idx="11">
                  <c:v>9</c:v>
                </c:pt>
                <c:pt idx="12">
                  <c:v>10</c:v>
                </c:pt>
                <c:pt idx="13">
                  <c:v>16</c:v>
                </c:pt>
                <c:pt idx="14">
                  <c:v>14</c:v>
                </c:pt>
                <c:pt idx="15">
                  <c:v>17</c:v>
                </c:pt>
                <c:pt idx="16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116800"/>
        <c:axId val="186960704"/>
      </c:barChart>
      <c:catAx>
        <c:axId val="19911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dirty="0" smtClean="0"/>
                  <a:t>ANO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6960704"/>
        <c:crosses val="autoZero"/>
        <c:auto val="1"/>
        <c:lblAlgn val="ctr"/>
        <c:lblOffset val="100"/>
        <c:noMultiLvlLbl val="0"/>
      </c:catAx>
      <c:valAx>
        <c:axId val="18696070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 dirty="0" smtClean="0"/>
                  <a:t>Nº de estudantes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9116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00"/>
            </a:pPr>
            <a:r>
              <a:rPr lang="pt-BR" sz="1500" dirty="0" smtClean="0"/>
              <a:t>1055 </a:t>
            </a:r>
            <a:r>
              <a:rPr lang="pt-BR" sz="1500" dirty="0"/>
              <a:t>Bacharéis</a:t>
            </a:r>
            <a:r>
              <a:rPr lang="pt-BR" sz="1500" baseline="0" dirty="0"/>
              <a:t> </a:t>
            </a:r>
            <a:r>
              <a:rPr lang="pt-BR" sz="1500" baseline="0" dirty="0" smtClean="0"/>
              <a:t>e Licenciados</a:t>
            </a:r>
            <a:r>
              <a:rPr lang="pt-BR" sz="1500" dirty="0" smtClean="0"/>
              <a:t> </a:t>
            </a:r>
            <a:r>
              <a:rPr lang="pt-BR" sz="1500" dirty="0"/>
              <a:t>de 1966 a 2018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'Quím Diurno'!$E$38:$E$39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'Quím Diurno'!$F$38:$F$39</c:f>
              <c:numCache>
                <c:formatCode>General</c:formatCode>
                <c:ptCount val="2"/>
                <c:pt idx="0">
                  <c:v>435</c:v>
                </c:pt>
                <c:pt idx="1">
                  <c:v>620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Nº de </a:t>
            </a:r>
            <a:r>
              <a:rPr lang="en-US" sz="1800" b="1" i="0" baseline="0" dirty="0" err="1" smtClean="0">
                <a:effectLst/>
              </a:rPr>
              <a:t>estudantes</a:t>
            </a:r>
            <a:r>
              <a:rPr lang="en-US" sz="1800" b="1" i="0" baseline="0" dirty="0">
                <a:effectLst/>
              </a:rPr>
              <a:t> </a:t>
            </a:r>
            <a:r>
              <a:rPr lang="en-US" sz="1800" b="1" i="0" baseline="0" dirty="0" smtClean="0">
                <a:effectLst/>
              </a:rPr>
              <a:t> </a:t>
            </a:r>
            <a:r>
              <a:rPr lang="en-US" sz="1800" b="1" i="1" baseline="0" dirty="0" smtClean="0">
                <a:effectLst/>
              </a:rPr>
              <a:t>x</a:t>
            </a:r>
            <a:r>
              <a:rPr lang="en-US" sz="1800" b="1" i="0" baseline="0" dirty="0" smtClean="0">
                <a:effectLst/>
              </a:rPr>
              <a:t>  Nº </a:t>
            </a:r>
            <a:r>
              <a:rPr lang="en-US" sz="1800" b="1" i="0" baseline="0" dirty="0">
                <a:effectLst/>
              </a:rPr>
              <a:t>de </a:t>
            </a:r>
            <a:r>
              <a:rPr lang="en-US" sz="1800" b="1" i="0" baseline="0" dirty="0" err="1">
                <a:effectLst/>
              </a:rPr>
              <a:t>semestres</a:t>
            </a:r>
            <a:r>
              <a:rPr lang="en-US" sz="1800" b="1" i="0" baseline="0" dirty="0">
                <a:effectLst/>
              </a:rPr>
              <a:t> de </a:t>
            </a:r>
            <a:r>
              <a:rPr lang="en-US" sz="1800" b="1" i="0" baseline="0" dirty="0" err="1">
                <a:effectLst/>
              </a:rPr>
              <a:t>integralização</a:t>
            </a:r>
            <a:r>
              <a:rPr lang="en-US" sz="1800" b="1" i="0" baseline="0" dirty="0">
                <a:effectLst/>
              </a:rPr>
              <a:t> de 1970 a 2018</a:t>
            </a:r>
            <a:endParaRPr lang="pt-BR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'Quím Diurno'!$B$56</c:f>
              <c:strCache>
                <c:ptCount val="1"/>
                <c:pt idx="0">
                  <c:v>Freqüência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'Quím Diurno'!$A$57:$A$63</c:f>
              <c:strCache>
                <c:ptCount val="7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Mais</c:v>
                </c:pt>
              </c:strCache>
            </c:strRef>
          </c:cat>
          <c:val>
            <c:numRef>
              <c:f>'Quím Diurno'!$B$57:$B$63</c:f>
              <c:numCache>
                <c:formatCode>General</c:formatCode>
                <c:ptCount val="7"/>
                <c:pt idx="0">
                  <c:v>32</c:v>
                </c:pt>
                <c:pt idx="1">
                  <c:v>203</c:v>
                </c:pt>
                <c:pt idx="2">
                  <c:v>340</c:v>
                </c:pt>
                <c:pt idx="3">
                  <c:v>184</c:v>
                </c:pt>
                <c:pt idx="4">
                  <c:v>110</c:v>
                </c:pt>
                <c:pt idx="5">
                  <c:v>51</c:v>
                </c:pt>
                <c:pt idx="6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488960"/>
        <c:axId val="186964736"/>
      </c:barChart>
      <c:catAx>
        <c:axId val="200488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200" b="1" i="0" baseline="0">
                    <a:effectLst/>
                  </a:rPr>
                  <a:t>Nº de semestres</a:t>
                </a:r>
                <a:endParaRPr lang="pt-BR" sz="1200">
                  <a:effectLst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crossAx val="186964736"/>
        <c:crosses val="autoZero"/>
        <c:auto val="1"/>
        <c:lblAlgn val="ctr"/>
        <c:lblOffset val="100"/>
        <c:noMultiLvlLbl val="0"/>
      </c:catAx>
      <c:valAx>
        <c:axId val="186964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/>
                  <a:t>Nº</a:t>
                </a:r>
                <a:r>
                  <a:rPr lang="pt-BR" sz="1200" baseline="0"/>
                  <a:t> de estudantes</a:t>
                </a:r>
                <a:endParaRPr lang="pt-BR" sz="12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0488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/>
              <a:t>422 Licenciados (</a:t>
            </a:r>
            <a:r>
              <a:rPr lang="pt-BR" sz="1600" baseline="0"/>
              <a:t>noturno) de 1998 a 2018</a:t>
            </a:r>
            <a:endParaRPr lang="pt-BR" sz="16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('Lic Noturno'!$B$1,'Lic Noturno'!$C$1)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('Lic Noturno'!$B$23,'Lic Noturno'!$C$23)</c:f>
              <c:numCache>
                <c:formatCode>General</c:formatCode>
                <c:ptCount val="2"/>
                <c:pt idx="0">
                  <c:v>208</c:v>
                </c:pt>
                <c:pt idx="1">
                  <c:v>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958201626306715"/>
          <c:y val="0.54008678469650173"/>
          <c:w val="0.15736168203532946"/>
          <c:h val="0.1824289785421362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'Lic Noturno'!$B$1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'Lic Noturno'!$A$2:$A$22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'Lic Noturno'!$B$2:$B$22</c:f>
              <c:numCache>
                <c:formatCode>General</c:formatCode>
                <c:ptCount val="21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10</c:v>
                </c:pt>
                <c:pt idx="4">
                  <c:v>16</c:v>
                </c:pt>
                <c:pt idx="5">
                  <c:v>10</c:v>
                </c:pt>
                <c:pt idx="6">
                  <c:v>12</c:v>
                </c:pt>
                <c:pt idx="7">
                  <c:v>17</c:v>
                </c:pt>
                <c:pt idx="8">
                  <c:v>11</c:v>
                </c:pt>
                <c:pt idx="9">
                  <c:v>10</c:v>
                </c:pt>
                <c:pt idx="10">
                  <c:v>15</c:v>
                </c:pt>
                <c:pt idx="11">
                  <c:v>13</c:v>
                </c:pt>
                <c:pt idx="12">
                  <c:v>11</c:v>
                </c:pt>
                <c:pt idx="13">
                  <c:v>16</c:v>
                </c:pt>
                <c:pt idx="14">
                  <c:v>11</c:v>
                </c:pt>
                <c:pt idx="15">
                  <c:v>11</c:v>
                </c:pt>
                <c:pt idx="16">
                  <c:v>5</c:v>
                </c:pt>
                <c:pt idx="17">
                  <c:v>3</c:v>
                </c:pt>
                <c:pt idx="18">
                  <c:v>5</c:v>
                </c:pt>
                <c:pt idx="19">
                  <c:v>6</c:v>
                </c:pt>
                <c:pt idx="20">
                  <c:v>2</c:v>
                </c:pt>
              </c:numCache>
            </c:numRef>
          </c:val>
        </c:ser>
        <c:ser>
          <c:idx val="1"/>
          <c:order val="1"/>
          <c:tx>
            <c:strRef>
              <c:f>'Lic Noturno'!$C$1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'Lic Noturno'!$A$2:$A$22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'Lic Noturno'!$C$2:$C$22</c:f>
              <c:numCache>
                <c:formatCode>General</c:formatCode>
                <c:ptCount val="21"/>
                <c:pt idx="0">
                  <c:v>5</c:v>
                </c:pt>
                <c:pt idx="1">
                  <c:v>8</c:v>
                </c:pt>
                <c:pt idx="2">
                  <c:v>4</c:v>
                </c:pt>
                <c:pt idx="3">
                  <c:v>10</c:v>
                </c:pt>
                <c:pt idx="4">
                  <c:v>11</c:v>
                </c:pt>
                <c:pt idx="5">
                  <c:v>8</c:v>
                </c:pt>
                <c:pt idx="6">
                  <c:v>10</c:v>
                </c:pt>
                <c:pt idx="7">
                  <c:v>6</c:v>
                </c:pt>
                <c:pt idx="8">
                  <c:v>9</c:v>
                </c:pt>
                <c:pt idx="9">
                  <c:v>18</c:v>
                </c:pt>
                <c:pt idx="10">
                  <c:v>15</c:v>
                </c:pt>
                <c:pt idx="11">
                  <c:v>18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12</c:v>
                </c:pt>
                <c:pt idx="16">
                  <c:v>8</c:v>
                </c:pt>
                <c:pt idx="17">
                  <c:v>7</c:v>
                </c:pt>
                <c:pt idx="18">
                  <c:v>13</c:v>
                </c:pt>
                <c:pt idx="19">
                  <c:v>10</c:v>
                </c:pt>
                <c:pt idx="2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488448"/>
        <c:axId val="174319296"/>
      </c:barChart>
      <c:catAx>
        <c:axId val="200488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dirty="0" smtClean="0"/>
                  <a:t>ANO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4319296"/>
        <c:crosses val="autoZero"/>
        <c:auto val="1"/>
        <c:lblAlgn val="ctr"/>
        <c:lblOffset val="100"/>
        <c:noMultiLvlLbl val="0"/>
      </c:catAx>
      <c:valAx>
        <c:axId val="174319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 dirty="0" smtClean="0"/>
                  <a:t>Nº de estudantes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0488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Nº de </a:t>
            </a:r>
            <a:r>
              <a:rPr lang="en-US" sz="1400" dirty="0" err="1" smtClean="0"/>
              <a:t>estudantes</a:t>
            </a:r>
            <a:r>
              <a:rPr lang="en-US" sz="1400" dirty="0" smtClean="0"/>
              <a:t>  </a:t>
            </a:r>
            <a:r>
              <a:rPr lang="en-US" sz="1400" i="1" baseline="0" dirty="0" smtClean="0"/>
              <a:t>x </a:t>
            </a:r>
            <a:r>
              <a:rPr lang="en-US" sz="1400" baseline="0" dirty="0" smtClean="0"/>
              <a:t> </a:t>
            </a:r>
            <a:r>
              <a:rPr lang="en-US" sz="1400" baseline="0" dirty="0"/>
              <a:t>Nº de </a:t>
            </a:r>
            <a:r>
              <a:rPr lang="en-US" sz="1400" baseline="0" dirty="0" err="1"/>
              <a:t>semestres</a:t>
            </a:r>
            <a:r>
              <a:rPr lang="en-US" sz="1400" baseline="0" dirty="0"/>
              <a:t> de </a:t>
            </a:r>
            <a:r>
              <a:rPr lang="en-US" sz="1400" baseline="0" dirty="0" err="1"/>
              <a:t>integralização</a:t>
            </a:r>
            <a:r>
              <a:rPr lang="en-US" sz="1400" baseline="0" dirty="0"/>
              <a:t> de 2000 a 2018</a:t>
            </a:r>
            <a:endParaRPr lang="en-US" sz="1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'Lic Noturno'!$B$28</c:f>
              <c:strCache>
                <c:ptCount val="1"/>
                <c:pt idx="0">
                  <c:v>Freqüência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'Lic Noturno'!$A$29:$A$35</c:f>
              <c:strCache>
                <c:ptCount val="7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Mais</c:v>
                </c:pt>
              </c:strCache>
            </c:strRef>
          </c:cat>
          <c:val>
            <c:numRef>
              <c:f>'Lic Noturno'!$B$29:$B$35</c:f>
              <c:numCache>
                <c:formatCode>General</c:formatCode>
                <c:ptCount val="7"/>
                <c:pt idx="0">
                  <c:v>7</c:v>
                </c:pt>
                <c:pt idx="1">
                  <c:v>14</c:v>
                </c:pt>
                <c:pt idx="2">
                  <c:v>85</c:v>
                </c:pt>
                <c:pt idx="3">
                  <c:v>78</c:v>
                </c:pt>
                <c:pt idx="4">
                  <c:v>58</c:v>
                </c:pt>
                <c:pt idx="5">
                  <c:v>21</c:v>
                </c:pt>
                <c:pt idx="6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069056"/>
        <c:axId val="174321024"/>
      </c:barChart>
      <c:catAx>
        <c:axId val="201069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/>
                  <a:t>Nº de semestres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74321024"/>
        <c:crosses val="autoZero"/>
        <c:auto val="1"/>
        <c:lblAlgn val="ctr"/>
        <c:lblOffset val="100"/>
        <c:noMultiLvlLbl val="0"/>
      </c:catAx>
      <c:valAx>
        <c:axId val="1743210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 dirty="0"/>
                  <a:t>Nº de </a:t>
                </a:r>
                <a:r>
                  <a:rPr lang="pt-BR" sz="1200" dirty="0" smtClean="0"/>
                  <a:t>estudantes</a:t>
                </a:r>
                <a:endParaRPr lang="pt-BR" sz="1200" dirty="0"/>
              </a:p>
            </c:rich>
          </c:tx>
          <c:layout>
            <c:manualLayout>
              <c:xMode val="edge"/>
              <c:yMode val="edge"/>
              <c:x val="1.6315056898587678E-2"/>
              <c:y val="0.262162369164369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1069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'Quim Tec'!$B$1</c:f>
              <c:strCache>
                <c:ptCount val="1"/>
                <c:pt idx="0">
                  <c:v>Masc</c:v>
                </c:pt>
              </c:strCache>
            </c:strRef>
          </c:tx>
          <c:invertIfNegative val="0"/>
          <c:cat>
            <c:numRef>
              <c:f>'Quim Tec'!$A$2:$A$9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'Quim Tec'!$B$2:$B$9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1</c:v>
                </c:pt>
                <c:pt idx="5">
                  <c:v>11</c:v>
                </c:pt>
                <c:pt idx="6">
                  <c:v>6</c:v>
                </c:pt>
                <c:pt idx="7">
                  <c:v>11</c:v>
                </c:pt>
              </c:numCache>
            </c:numRef>
          </c:val>
        </c:ser>
        <c:ser>
          <c:idx val="1"/>
          <c:order val="1"/>
          <c:tx>
            <c:strRef>
              <c:f>'Quim Tec'!$C$1</c:f>
              <c:strCache>
                <c:ptCount val="1"/>
                <c:pt idx="0">
                  <c:v>Fem</c:v>
                </c:pt>
              </c:strCache>
            </c:strRef>
          </c:tx>
          <c:invertIfNegative val="0"/>
          <c:cat>
            <c:numRef>
              <c:f>'Quim Tec'!$A$2:$A$9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'Quim Tec'!$C$2:$C$9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13</c:v>
                </c:pt>
                <c:pt idx="5">
                  <c:v>8</c:v>
                </c:pt>
                <c:pt idx="6">
                  <c:v>17</c:v>
                </c:pt>
                <c:pt idx="7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794112"/>
        <c:axId val="174323328"/>
      </c:barChart>
      <c:catAx>
        <c:axId val="20079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 dirty="0" smtClean="0"/>
                  <a:t>ANO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4323328"/>
        <c:crosses val="autoZero"/>
        <c:auto val="1"/>
        <c:lblAlgn val="ctr"/>
        <c:lblOffset val="100"/>
        <c:noMultiLvlLbl val="0"/>
      </c:catAx>
      <c:valAx>
        <c:axId val="1743233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pt-BR" sz="1200" dirty="0" smtClean="0"/>
                  <a:t>Nº de estudantes</a:t>
                </a:r>
                <a:endParaRPr lang="pt-BR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0794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BA463-863E-49AA-B423-32746BD2C67A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A0889-7664-485C-9AE5-F416D1BF48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077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8D349B-9DE4-4AF3-8455-DA88B3188416}" type="datetimeFigureOut">
              <a:rPr lang="pt-BR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35492-2D32-4412-BDD7-DF03B212D3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649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C70892-CDC2-4525-A265-8E50DD152DC2}" type="slidenum">
              <a:rPr lang="pt-BR" altLang="pt-BR" smtClean="0"/>
              <a:pPr eaLnBrk="1" hangingPunct="1"/>
              <a:t>5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0E3020-1D74-426E-8D74-D91B2F93E030}" type="slidenum">
              <a:rPr lang="pt-BR" altLang="pt-BR" smtClean="0"/>
              <a:pPr eaLnBrk="1" hangingPunct="1"/>
              <a:t>14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0E3020-1D74-426E-8D74-D91B2F93E030}" type="slidenum">
              <a:rPr lang="pt-BR" altLang="pt-BR" smtClean="0"/>
              <a:pPr eaLnBrk="1" hangingPunct="1"/>
              <a:t>15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0E3020-1D74-426E-8D74-D91B2F93E030}" type="slidenum">
              <a:rPr lang="pt-BR" altLang="pt-BR" smtClean="0"/>
              <a:pPr eaLnBrk="1" hangingPunct="1"/>
              <a:t>16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6CDE029-AF79-4049-ACA0-C05969273991}" type="slidenum">
              <a:rPr lang="pt-BR" altLang="pt-BR" smtClean="0"/>
              <a:pPr eaLnBrk="1" hangingPunct="1"/>
              <a:t>6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0E3020-1D74-426E-8D74-D91B2F93E030}" type="slidenum">
              <a:rPr lang="pt-BR" altLang="pt-BR" smtClean="0"/>
              <a:pPr eaLnBrk="1" hangingPunct="1"/>
              <a:t>7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66E310-880C-48FF-B74A-A481E0C57611}" type="slidenum">
              <a:rPr lang="pt-BR" altLang="pt-BR" smtClean="0"/>
              <a:pPr eaLnBrk="1" hangingPunct="1"/>
              <a:t>8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BEE5FC-222C-48E1-909C-40C996BABAA8}" type="slidenum">
              <a:rPr lang="pt-BR" altLang="pt-BR" smtClean="0"/>
              <a:pPr eaLnBrk="1" hangingPunct="1"/>
              <a:t>9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BEE5FC-222C-48E1-909C-40C996BABAA8}" type="slidenum">
              <a:rPr lang="pt-BR" altLang="pt-BR" smtClean="0"/>
              <a:pPr eaLnBrk="1" hangingPunct="1"/>
              <a:t>10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BEE5FC-222C-48E1-909C-40C996BABAA8}" type="slidenum">
              <a:rPr lang="pt-BR" altLang="pt-BR" smtClean="0"/>
              <a:pPr eaLnBrk="1" hangingPunct="1"/>
              <a:t>11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BEE5FC-222C-48E1-909C-40C996BABAA8}" type="slidenum">
              <a:rPr lang="pt-BR" altLang="pt-BR" smtClean="0"/>
              <a:pPr eaLnBrk="1" hangingPunct="1"/>
              <a:t>12</a:t>
            </a:fld>
            <a:endParaRPr lang="pt-BR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alt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BEE5FC-222C-48E1-909C-40C996BABAA8}" type="slidenum">
              <a:rPr lang="pt-BR" altLang="pt-BR" smtClean="0"/>
              <a:pPr eaLnBrk="1" hangingPunct="1"/>
              <a:t>13</a:t>
            </a:fld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1C55A1A-A8C1-40EF-A476-06FF0A6F219B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BABF30-16BF-4D33-93BD-363DF2CFE4C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45670C-5BE3-4F06-8DD9-592E7DE2A9DE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794FB0-A4CF-4EFB-B8A9-B47778F47F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181E42-14E2-4538-9E2C-296A915ABB0D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429FC6-272B-44D5-973A-FAC7F6FCDD4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6D6A49-D26C-4E19-9174-9C55E410A871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01736D-C210-45B3-AA42-7CA7AAA3AF1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E61D7E-16F9-4DD9-8EA1-16F56913A98F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4A364F-9258-4351-9D0C-1456496BA94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CF42AD-FFF7-413B-82E4-C0D5890CB4A6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4853BC-3863-4634-9260-47C9F5235F7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E41BA5-EB89-44D3-8E7D-4D3A5C765457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76B625-B943-4BF3-890F-DCD55A9DAA1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3617DA-DADC-4E23-996F-A63DC16F2400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CD4103-FC4B-4EAD-A8C5-E70A4E81F42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2EF177-C377-44C1-97A0-4B4F84A66668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E086F0-AADA-48D5-BFAA-469C11D17A1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16A39-B684-421E-94CB-6904408A551F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D5588D-7789-4426-A145-0B4FCD0F1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9EABBE-BA42-4CAF-B321-A74DB731EA58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2E2CF88-30CB-4350-A6E3-4E429F5FE24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6D3366-F9B0-4FBE-87B8-DDE891A04655}" type="datetimeFigureOut">
              <a:rPr lang="pt-BR" smtClean="0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89F53F-ACA3-40B4-9B60-C0832F592F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267667" y="2621031"/>
            <a:ext cx="6591300" cy="2220913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b="1" i="1" dirty="0">
                <a:solidFill>
                  <a:schemeClr val="accent5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OS CURSOS DE GRADUAÇÃO EM QUÍMICA NA UFMG</a:t>
            </a:r>
          </a:p>
        </p:txBody>
      </p:sp>
      <p:pic>
        <p:nvPicPr>
          <p:cNvPr id="8196" name="Picture 8" descr="principal_uf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4656"/>
            <a:ext cx="2091176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Resultado de imagem para quimica uf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928" y="458656"/>
            <a:ext cx="244852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 descr="sel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638" y="332656"/>
            <a:ext cx="1607012" cy="115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5969" y="0"/>
            <a:ext cx="8948519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QUANTITATIVOS – </a:t>
            </a:r>
            <a:r>
              <a:rPr lang="pt-BR" sz="4400" dirty="0" smtClean="0">
                <a:solidFill>
                  <a:schemeClr val="accent5"/>
                </a:solidFill>
              </a:rPr>
              <a:t>Química diurno</a:t>
            </a:r>
            <a:endParaRPr lang="pt-BR" b="1" dirty="0">
              <a:solidFill>
                <a:schemeClr val="accent5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23528" y="1628800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b="1" dirty="0" smtClean="0">
                <a:solidFill>
                  <a:schemeClr val="accent5"/>
                </a:solidFill>
                <a:latin typeface="+mj-lt"/>
              </a:rPr>
              <a:t>Total de estudantes formados entre 19</a:t>
            </a:r>
            <a:r>
              <a:rPr lang="pt-BR" sz="2800" b="1" dirty="0">
                <a:solidFill>
                  <a:schemeClr val="accent5"/>
                </a:solidFill>
                <a:latin typeface="+mj-lt"/>
              </a:rPr>
              <a:t>7</a:t>
            </a:r>
            <a:r>
              <a:rPr lang="pt-BR" sz="2800" b="1" dirty="0" smtClean="0">
                <a:solidFill>
                  <a:schemeClr val="accent5"/>
                </a:solidFill>
                <a:latin typeface="+mj-lt"/>
              </a:rPr>
              <a:t>0 e 2018: </a:t>
            </a:r>
            <a:r>
              <a:rPr lang="pt-BR" sz="2800" b="1" dirty="0" smtClean="0">
                <a:solidFill>
                  <a:schemeClr val="accent2"/>
                </a:solidFill>
                <a:latin typeface="+mj-lt"/>
              </a:rPr>
              <a:t>976 </a:t>
            </a:r>
            <a:endParaRPr lang="pt-BR" sz="2800" b="1" dirty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506025"/>
              </p:ext>
            </p:extLst>
          </p:nvPr>
        </p:nvGraphicFramePr>
        <p:xfrm>
          <a:off x="95942" y="2636912"/>
          <a:ext cx="9019550" cy="331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5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5969" y="0"/>
            <a:ext cx="8948519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QUANTITATIVOS – </a:t>
            </a:r>
            <a:r>
              <a:rPr lang="pt-BR" sz="4400" dirty="0" smtClean="0">
                <a:solidFill>
                  <a:schemeClr val="accent5"/>
                </a:solidFill>
              </a:rPr>
              <a:t>Licenciatura noturno</a:t>
            </a:r>
            <a:endParaRPr lang="pt-BR" b="1" dirty="0">
              <a:solidFill>
                <a:schemeClr val="accent5"/>
              </a:solidFill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100315"/>
              </p:ext>
            </p:extLst>
          </p:nvPr>
        </p:nvGraphicFramePr>
        <p:xfrm>
          <a:off x="5364088" y="1123626"/>
          <a:ext cx="3600400" cy="251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284354"/>
              </p:ext>
            </p:extLst>
          </p:nvPr>
        </p:nvGraphicFramePr>
        <p:xfrm>
          <a:off x="179512" y="835594"/>
          <a:ext cx="5364917" cy="345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798409"/>
              </p:ext>
            </p:extLst>
          </p:nvPr>
        </p:nvGraphicFramePr>
        <p:xfrm>
          <a:off x="971600" y="4293096"/>
          <a:ext cx="7933705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107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5969" y="0"/>
            <a:ext cx="8948519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QUANTITATIVOS – </a:t>
            </a:r>
            <a:r>
              <a:rPr lang="pt-BR" sz="4400" dirty="0" smtClean="0">
                <a:solidFill>
                  <a:schemeClr val="accent5"/>
                </a:solidFill>
              </a:rPr>
              <a:t>Quím. Tecnológica</a:t>
            </a:r>
            <a:endParaRPr lang="pt-BR" b="1" dirty="0">
              <a:solidFill>
                <a:schemeClr val="accent5"/>
              </a:solidFill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341243"/>
              </p:ext>
            </p:extLst>
          </p:nvPr>
        </p:nvGraphicFramePr>
        <p:xfrm>
          <a:off x="107504" y="1052736"/>
          <a:ext cx="4657725" cy="309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089061"/>
              </p:ext>
            </p:extLst>
          </p:nvPr>
        </p:nvGraphicFramePr>
        <p:xfrm>
          <a:off x="4860032" y="1124745"/>
          <a:ext cx="413531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993701"/>
              </p:ext>
            </p:extLst>
          </p:nvPr>
        </p:nvGraphicFramePr>
        <p:xfrm>
          <a:off x="683568" y="4149080"/>
          <a:ext cx="7992888" cy="241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72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5969" y="0"/>
            <a:ext cx="8948519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QUANTITATIVOS – </a:t>
            </a:r>
            <a:r>
              <a:rPr lang="pt-BR" sz="4400" dirty="0" smtClean="0">
                <a:solidFill>
                  <a:schemeClr val="accent5"/>
                </a:solidFill>
              </a:rPr>
              <a:t>Licenciatura EAD</a:t>
            </a:r>
            <a:endParaRPr lang="pt-BR" b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175661"/>
              </p:ext>
            </p:extLst>
          </p:nvPr>
        </p:nvGraphicFramePr>
        <p:xfrm>
          <a:off x="395536" y="1124744"/>
          <a:ext cx="4173454" cy="257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025451"/>
              </p:ext>
            </p:extLst>
          </p:nvPr>
        </p:nvGraphicFramePr>
        <p:xfrm>
          <a:off x="4788024" y="1196752"/>
          <a:ext cx="409664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051708"/>
              </p:ext>
            </p:extLst>
          </p:nvPr>
        </p:nvGraphicFramePr>
        <p:xfrm>
          <a:off x="395536" y="3933056"/>
          <a:ext cx="856895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41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627784" y="1445485"/>
            <a:ext cx="4248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QUÍMICA – Formados de 1966 a 2018</a:t>
            </a:r>
            <a:endParaRPr lang="pt-B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85976"/>
              </p:ext>
            </p:extLst>
          </p:nvPr>
        </p:nvGraphicFramePr>
        <p:xfrm>
          <a:off x="2320095" y="1880757"/>
          <a:ext cx="4865908" cy="3369169"/>
        </p:xfrm>
        <a:graphic>
          <a:graphicData uri="http://schemas.openxmlformats.org/drawingml/2006/table">
            <a:tbl>
              <a:tblPr/>
              <a:tblGrid>
                <a:gridCol w="2088000"/>
                <a:gridCol w="1388954"/>
                <a:gridCol w="1388954"/>
              </a:tblGrid>
              <a:tr h="461617"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Modalidade</a:t>
                      </a:r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Nº de Formandos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Nº</a:t>
                      </a:r>
                      <a:r>
                        <a:rPr lang="pt-BR" sz="1600" b="1" baseline="0" dirty="0" smtClean="0">
                          <a:solidFill>
                            <a:schemeClr val="bg1"/>
                          </a:solidFill>
                        </a:rPr>
                        <a:t> m</a:t>
                      </a: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édio de semestres para integralização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/>
                        <a:t>Bacharelado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767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  10,8 *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Sem</a:t>
                      </a:r>
                      <a:r>
                        <a:rPr lang="pt-BR" sz="1200" b="0" baseline="0" dirty="0" smtClean="0"/>
                        <a:t> F. C.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/>
                        <a:t>668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/>
                        <a:t>   10,8 *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F. C. Quím. </a:t>
                      </a:r>
                      <a:r>
                        <a:rPr lang="pt-BR" sz="1200" b="0" dirty="0"/>
                        <a:t>Tecnológica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82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10,4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F. C. Quím. </a:t>
                      </a:r>
                      <a:r>
                        <a:rPr lang="pt-BR" sz="1200" b="0" dirty="0"/>
                        <a:t>Materiais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4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baseline="0" dirty="0" smtClean="0"/>
                        <a:t>  </a:t>
                      </a:r>
                      <a:r>
                        <a:rPr lang="pt-BR" sz="1200" b="0" dirty="0" smtClean="0"/>
                        <a:t>9,3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F. C. Química </a:t>
                      </a:r>
                      <a:r>
                        <a:rPr lang="pt-BR" sz="1200" b="0" dirty="0"/>
                        <a:t>Fina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5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11,8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F. C. Quím. </a:t>
                      </a:r>
                      <a:r>
                        <a:rPr lang="pt-BR" sz="1200" b="0" dirty="0"/>
                        <a:t>Ambiental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6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11,2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indent="355600" algn="l" fontAlgn="t"/>
                      <a:r>
                        <a:rPr lang="pt-BR" sz="1200" b="0" dirty="0" smtClean="0"/>
                        <a:t>F. C. Aberta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2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dirty="0" smtClean="0"/>
                        <a:t>10,5</a:t>
                      </a:r>
                      <a:endParaRPr lang="pt-BR" sz="12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Licenciatura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292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11,1</a:t>
                      </a:r>
                      <a:endParaRPr lang="pt-BR" sz="1600" b="1" baseline="3000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Licenciatura EAD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33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11,8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329988" y="5301208"/>
            <a:ext cx="43204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400" b="1" dirty="0" smtClean="0">
                <a:solidFill>
                  <a:schemeClr val="accent5"/>
                </a:solidFill>
                <a:latin typeface="+mj-lt"/>
              </a:rPr>
              <a:t>* </a:t>
            </a:r>
            <a:r>
              <a:rPr lang="pt-BR" sz="1200" b="1" dirty="0" smtClean="0">
                <a:solidFill>
                  <a:schemeClr val="accent5"/>
                </a:solidFill>
              </a:rPr>
              <a:t>Calculado com 589 matrículas de 1970 em diante</a:t>
            </a:r>
            <a:endParaRPr lang="pt-BR" sz="1200" b="1" dirty="0">
              <a:solidFill>
                <a:schemeClr val="accent5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5969" y="0"/>
            <a:ext cx="8948519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5"/>
                </a:solidFill>
              </a:rPr>
              <a:t>COMPARATIVO - Química</a:t>
            </a:r>
            <a:endParaRPr lang="pt-B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39752" y="1412776"/>
            <a:ext cx="51125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Comparativo - Formados de 1966 a 2018</a:t>
            </a:r>
            <a:endParaRPr lang="pt-B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837962"/>
              </p:ext>
            </p:extLst>
          </p:nvPr>
        </p:nvGraphicFramePr>
        <p:xfrm>
          <a:off x="1052228" y="1916832"/>
          <a:ext cx="6876000" cy="2318786"/>
        </p:xfrm>
        <a:graphic>
          <a:graphicData uri="http://schemas.openxmlformats.org/drawingml/2006/table">
            <a:tbl>
              <a:tblPr/>
              <a:tblGrid>
                <a:gridCol w="1116000"/>
                <a:gridCol w="1152000"/>
                <a:gridCol w="1152000"/>
                <a:gridCol w="1152000"/>
                <a:gridCol w="1152000"/>
                <a:gridCol w="1152000"/>
              </a:tblGrid>
              <a:tr h="46161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Turno</a:t>
                      </a:r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Nº de Formandos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461617">
                <a:tc vMerge="1">
                  <a:txBody>
                    <a:bodyPr/>
                    <a:lstStyle/>
                    <a:p>
                      <a:pPr algn="ctr" fontAlgn="t"/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Química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(50/40)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Física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(80/40)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Matemática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(80/40)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Ciência da Computação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(80)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Estatística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(45)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Diurno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1055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1161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1281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1829 *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583 *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Noturno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422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484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451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EAD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33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56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043608" y="4365104"/>
            <a:ext cx="43204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400" b="1" dirty="0" smtClean="0">
                <a:solidFill>
                  <a:schemeClr val="accent5"/>
                </a:solidFill>
                <a:latin typeface="+mj-lt"/>
              </a:rPr>
              <a:t>* </a:t>
            </a:r>
            <a:r>
              <a:rPr lang="pt-BR" sz="1200" b="1" dirty="0" smtClean="0">
                <a:solidFill>
                  <a:schemeClr val="accent5"/>
                </a:solidFill>
              </a:rPr>
              <a:t>1981 em diante</a:t>
            </a:r>
            <a:endParaRPr lang="pt-BR" sz="1200" b="1" dirty="0">
              <a:solidFill>
                <a:schemeClr val="accent5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5969" y="0"/>
            <a:ext cx="8948519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5"/>
                </a:solidFill>
              </a:rPr>
              <a:t>COMPARATIVO </a:t>
            </a:r>
            <a:r>
              <a:rPr lang="pt-BR" dirty="0" smtClean="0">
                <a:solidFill>
                  <a:schemeClr val="accent5"/>
                </a:solidFill>
              </a:rPr>
              <a:t>– Outros cursos</a:t>
            </a:r>
            <a:endParaRPr lang="pt-B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24398"/>
              </p:ext>
            </p:extLst>
          </p:nvPr>
        </p:nvGraphicFramePr>
        <p:xfrm>
          <a:off x="323528" y="1916832"/>
          <a:ext cx="8532214" cy="3145748"/>
        </p:xfrm>
        <a:graphic>
          <a:graphicData uri="http://schemas.openxmlformats.org/drawingml/2006/table">
            <a:tbl>
              <a:tblPr/>
              <a:tblGrid>
                <a:gridCol w="1944214"/>
                <a:gridCol w="828000"/>
                <a:gridCol w="828000"/>
                <a:gridCol w="828000"/>
                <a:gridCol w="684000"/>
                <a:gridCol w="684000"/>
                <a:gridCol w="684000"/>
                <a:gridCol w="684000"/>
                <a:gridCol w="684000"/>
                <a:gridCol w="684000"/>
              </a:tblGrid>
              <a:tr h="461617">
                <a:tc rowSpan="3"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Modalidade/Curso</a:t>
                      </a:r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INDICADORES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617">
                <a:tc vMerge="1">
                  <a:txBody>
                    <a:bodyPr/>
                    <a:lstStyle/>
                    <a:p>
                      <a:pPr algn="ctr" fontAlgn="t"/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Indicador de Diferença entre os Desempenhos Observado e Esperado (IDD)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Conceito</a:t>
                      </a:r>
                      <a:r>
                        <a:rPr lang="pt-BR" sz="1600" b="1" baseline="0" dirty="0" smtClean="0">
                          <a:solidFill>
                            <a:schemeClr val="bg1"/>
                          </a:solidFill>
                        </a:rPr>
                        <a:t> ENADE</a:t>
                      </a: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Guia</a:t>
                      </a:r>
                      <a:r>
                        <a:rPr lang="pt-BR" sz="1600" b="1" baseline="0" dirty="0" smtClean="0">
                          <a:solidFill>
                            <a:schemeClr val="bg1"/>
                          </a:solidFill>
                        </a:rPr>
                        <a:t> do Estudante</a:t>
                      </a:r>
                      <a:endParaRPr lang="pt-B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617">
                <a:tc vMerge="1">
                  <a:txBody>
                    <a:bodyPr/>
                    <a:lstStyle/>
                    <a:p>
                      <a:pPr algn="ctr" fontAlgn="t"/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Bacharelado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Licenciatura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3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5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Licenciatura EAD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3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marL="0" indent="177800" algn="l" fontAlgn="t"/>
                      <a:r>
                        <a:rPr lang="pt-BR" sz="1500" b="1" dirty="0" smtClean="0"/>
                        <a:t>Química Tecnológica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3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-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15969" y="0"/>
            <a:ext cx="8948519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5"/>
                </a:solidFill>
              </a:rPr>
              <a:t>AVALIAÇÕES</a:t>
            </a:r>
            <a:endParaRPr lang="pt-B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1476375" y="1484313"/>
            <a:ext cx="7343775" cy="505301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Elevado índice de retenção em algumas disciplinas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Estágio Curricular Obrigatório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Desequilíbrio entre o número de alunos do bacharelado e licenciatura no turno diurno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PONTOS CRÍTICOS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1214438" y="1447800"/>
            <a:ext cx="7821612" cy="505301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Reestruturação do Projeto Pedagógico do Curso de Química Tecnológica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Implementar em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2020/1</a:t>
            </a:r>
            <a:endParaRPr lang="pt-BR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Implementação da nova Matriz Curricular para </a:t>
            </a:r>
            <a:r>
              <a:rPr lang="pt-BR" sz="2800" b="1" smtClean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pt-BR" sz="2800" b="1" smtClean="0">
                <a:solidFill>
                  <a:schemeClr val="accent5">
                    <a:lumMod val="75000"/>
                  </a:schemeClr>
                </a:solidFill>
              </a:rPr>
              <a:t>Licenciatura</a:t>
            </a:r>
            <a:endParaRPr lang="pt-B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PPC reestruturado em atendimento à Resolução Nº 2 de 01/07/2015 do Conselho Nacional de Educação.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METAS </a:t>
            </a:r>
            <a:r>
              <a:rPr lang="pt-BR" b="1" dirty="0" smtClean="0">
                <a:solidFill>
                  <a:schemeClr val="accent5"/>
                </a:solidFill>
              </a:rPr>
              <a:t>2019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981075"/>
            <a:ext cx="8034337" cy="5083175"/>
          </a:xfrm>
        </p:spPr>
        <p:txBody>
          <a:bodyPr/>
          <a:lstStyle/>
          <a:p>
            <a:pPr algn="ctr">
              <a:defRPr/>
            </a:pPr>
            <a:r>
              <a:rPr lang="pt-BR" sz="5400" dirty="0" smtClean="0"/>
              <a:t>Obrigado!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dirty="0" smtClean="0"/>
              <a:t>Valmir F. Juliano</a:t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600" i="1" dirty="0" smtClean="0"/>
              <a:t>Coordenador do Colegiado dos Cursos de Graduação em Química e Química Tecnológica</a:t>
            </a:r>
            <a:endParaRPr lang="pt-BR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076325" y="620688"/>
            <a:ext cx="7096125" cy="8572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t-BR" sz="4400" b="1" i="1" dirty="0">
                <a:solidFill>
                  <a:schemeClr val="accent5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GRADUAÇÃO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 bwMode="auto">
          <a:xfrm>
            <a:off x="1116013" y="3737570"/>
            <a:ext cx="77231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33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+mn-cs"/>
              </a:rPr>
              <a:t>Cursos de Química e modalidades</a:t>
            </a:r>
          </a:p>
          <a:p>
            <a:pPr marL="996950" lvl="1" indent="-45720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Licenciatura – </a:t>
            </a:r>
            <a:r>
              <a:rPr lang="pt-BR" sz="2400" b="1" dirty="0" smtClean="0">
                <a:solidFill>
                  <a:srgbClr val="00B0F0"/>
                </a:solidFill>
                <a:latin typeface="+mn-lt"/>
                <a:cs typeface="+mn-cs"/>
              </a:rPr>
              <a:t>diurno (1943) e noturno (1994)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pt-BR" sz="2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marL="996950" lvl="1" indent="-45720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32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Bacharelado – </a:t>
            </a:r>
            <a:r>
              <a:rPr lang="pt-BR" sz="2400" b="1" dirty="0" smtClean="0">
                <a:solidFill>
                  <a:srgbClr val="00B0F0"/>
                </a:solidFill>
                <a:latin typeface="+mn-lt"/>
                <a:cs typeface="+mn-cs"/>
              </a:rPr>
              <a:t>diurno (1943)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pt-BR" sz="2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marL="996950" lvl="1" indent="-45720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Licenciatura – </a:t>
            </a:r>
            <a:r>
              <a:rPr lang="pt-BR" sz="2400" b="1" dirty="0" smtClean="0">
                <a:solidFill>
                  <a:srgbClr val="00B0F0"/>
                </a:solidFill>
                <a:latin typeface="+mn-lt"/>
                <a:cs typeface="+mn-cs"/>
              </a:rPr>
              <a:t>EAD ( 2008 e 2018)</a:t>
            </a:r>
          </a:p>
          <a:p>
            <a:pPr marL="822325" lvl="1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pt-BR" sz="300" b="1" dirty="0" smtClean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marL="996950" lvl="1" indent="-45720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Bacharelado Tecnológico  </a:t>
            </a:r>
            <a:r>
              <a:rPr lang="pt-BR" sz="32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–  </a:t>
            </a:r>
            <a:r>
              <a:rPr lang="pt-BR" sz="2400" b="1" dirty="0" smtClean="0">
                <a:solidFill>
                  <a:srgbClr val="00B0F0"/>
                </a:solidFill>
                <a:latin typeface="+mn-lt"/>
                <a:cs typeface="+mn-cs"/>
              </a:rPr>
              <a:t>noturno (2010)</a:t>
            </a:r>
            <a:endParaRPr lang="pt-BR" sz="3200" dirty="0">
              <a:solidFill>
                <a:srgbClr val="00B0F0"/>
              </a:solidFill>
              <a:latin typeface="+mn-lt"/>
              <a:cs typeface="+mn-cs"/>
            </a:endParaRP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pt-BR" sz="3200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have direita 2"/>
          <p:cNvSpPr/>
          <p:nvPr/>
        </p:nvSpPr>
        <p:spPr>
          <a:xfrm>
            <a:off x="7638834" y="4221088"/>
            <a:ext cx="250844" cy="730349"/>
          </a:xfrm>
          <a:prstGeom prst="rightBrace">
            <a:avLst>
              <a:gd name="adj1" fmla="val 18259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7924454" y="4355429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ABI</a:t>
            </a:r>
            <a:endParaRPr 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 bwMode="auto">
          <a:xfrm>
            <a:off x="1104594" y="1484784"/>
            <a:ext cx="772318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b="1" dirty="0" smtClean="0">
                <a:solidFill>
                  <a:schemeClr val="accent5">
                    <a:lumMod val="75000"/>
                  </a:schemeClr>
                </a:solidFill>
              </a:rPr>
              <a:t>BREVE HISTÓRICO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1400" b="1" dirty="0" smtClean="0">
                <a:solidFill>
                  <a:schemeClr val="accent2"/>
                </a:solidFill>
              </a:rPr>
              <a:t>1927</a:t>
            </a:r>
            <a:r>
              <a:rPr lang="pt-BR" sz="1400" dirty="0" smtClean="0">
                <a:solidFill>
                  <a:schemeClr val="accent2"/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– Fundada a Universidade de Minas Gerais </a:t>
            </a:r>
            <a:r>
              <a:rPr lang="pt-BR" sz="1400" dirty="0">
                <a:solidFill>
                  <a:schemeClr val="accent5">
                    <a:lumMod val="75000"/>
                  </a:schemeClr>
                </a:solidFill>
              </a:rPr>
              <a:t>(UMG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1400" b="1" dirty="0" smtClean="0">
                <a:solidFill>
                  <a:schemeClr val="accent2"/>
                </a:solidFill>
              </a:rPr>
              <a:t>1939</a:t>
            </a:r>
            <a:r>
              <a:rPr lang="pt-BR" sz="1400" dirty="0" smtClean="0">
                <a:solidFill>
                  <a:schemeClr val="accent2"/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– Fundada a Faculdade de Filosofia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b="1" dirty="0" smtClean="0">
                <a:solidFill>
                  <a:schemeClr val="accent2"/>
                </a:solidFill>
              </a:rPr>
              <a:t>1943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1º vestibular de Química – Faculdade de Filosofia</a:t>
            </a:r>
            <a:endParaRPr lang="pt-BR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1400" b="1" dirty="0" smtClean="0">
                <a:solidFill>
                  <a:schemeClr val="accent2"/>
                </a:solidFill>
              </a:rPr>
              <a:t>1948</a:t>
            </a:r>
            <a:r>
              <a:rPr lang="pt-BR" sz="1400" dirty="0" smtClean="0">
                <a:solidFill>
                  <a:schemeClr val="accent2"/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– A UMG incorpora a Faculdade de Filosofia</a:t>
            </a: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1400" b="1" dirty="0" smtClean="0">
                <a:solidFill>
                  <a:schemeClr val="accent2"/>
                </a:solidFill>
              </a:rPr>
              <a:t>1949</a:t>
            </a:r>
            <a:r>
              <a:rPr lang="pt-BR" sz="1400" dirty="0" smtClean="0">
                <a:solidFill>
                  <a:schemeClr val="accent2"/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– A UMG é federalizada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UFMG</a:t>
            </a:r>
            <a:endParaRPr lang="pt-BR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1400" b="1" dirty="0" smtClean="0">
                <a:solidFill>
                  <a:schemeClr val="accent2"/>
                </a:solidFill>
              </a:rPr>
              <a:t>1968</a:t>
            </a:r>
            <a:r>
              <a:rPr lang="pt-BR" sz="1400" dirty="0" smtClean="0">
                <a:solidFill>
                  <a:schemeClr val="accent2"/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– Criados os institutos ICB e </a:t>
            </a:r>
            <a:r>
              <a:rPr lang="pt-BR" sz="1400" dirty="0" err="1" smtClean="0">
                <a:solidFill>
                  <a:schemeClr val="accent5">
                    <a:lumMod val="75000"/>
                  </a:schemeClr>
                </a:solidFill>
              </a:rPr>
              <a:t>ICEx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sz="1400" dirty="0" err="1" smtClean="0">
                <a:solidFill>
                  <a:schemeClr val="accent5">
                    <a:lumMod val="75000"/>
                  </a:schemeClr>
                </a:solidFill>
              </a:rPr>
              <a:t>ICEx</a:t>
            </a:r>
            <a:r>
              <a:rPr lang="pt-BR" sz="1400" dirty="0" smtClean="0">
                <a:solidFill>
                  <a:schemeClr val="accent5">
                    <a:lumMod val="75000"/>
                  </a:schemeClr>
                </a:solidFill>
              </a:rPr>
              <a:t> com três departamentos: DF, DM e DQ</a:t>
            </a:r>
            <a:endParaRPr lang="pt-B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807840"/>
            <a:ext cx="8244408" cy="442947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pt-BR" sz="2800" u="sng" dirty="0" smtClean="0">
                <a:solidFill>
                  <a:schemeClr val="accent5">
                    <a:lumMod val="75000"/>
                  </a:schemeClr>
                </a:solidFill>
              </a:rPr>
              <a:t>Composição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: 13 membros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1 Coordenador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(eleito)</a:t>
            </a:r>
          </a:p>
          <a:p>
            <a:pPr>
              <a:defRPr/>
            </a:pPr>
            <a:endParaRPr lang="pt-BR" sz="1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1 Subcoordenador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(eleito)</a:t>
            </a:r>
          </a:p>
          <a:p>
            <a:pPr>
              <a:defRPr/>
            </a:pPr>
            <a:endParaRPr lang="pt-BR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5 Membros Docentes Internos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(indicados)</a:t>
            </a:r>
          </a:p>
          <a:p>
            <a:pPr>
              <a:defRPr/>
            </a:pPr>
            <a:endParaRPr lang="pt-BR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4 Membros Docentes </a:t>
            </a:r>
            <a:r>
              <a:rPr lang="pt-BR" sz="2800" dirty="0">
                <a:solidFill>
                  <a:schemeClr val="accent5">
                    <a:lumMod val="75000"/>
                  </a:schemeClr>
                </a:solidFill>
              </a:rPr>
              <a:t>Externos </a:t>
            </a:r>
            <a:r>
              <a:rPr lang="pt-BR" sz="1800" dirty="0">
                <a:solidFill>
                  <a:schemeClr val="accent5">
                    <a:lumMod val="75000"/>
                  </a:schemeClr>
                </a:solidFill>
              </a:rPr>
              <a:t>(indicados)</a:t>
            </a:r>
            <a:endParaRPr lang="pt-BR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pt-BR" sz="1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2 Membros Discentes dos Cursos de </a:t>
            </a:r>
            <a:r>
              <a:rPr lang="pt-BR" sz="2800" dirty="0">
                <a:solidFill>
                  <a:schemeClr val="accent5">
                    <a:lumMod val="75000"/>
                  </a:schemeClr>
                </a:solidFill>
              </a:rPr>
              <a:t>Química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(indicados)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4000" b="1" dirty="0" smtClean="0">
                <a:solidFill>
                  <a:schemeClr val="accent5"/>
                </a:solidFill>
              </a:rPr>
              <a:t>COLEGIADO </a:t>
            </a:r>
            <a:r>
              <a:rPr lang="pt-BR" sz="4000" dirty="0" smtClean="0">
                <a:solidFill>
                  <a:schemeClr val="accent5"/>
                </a:solidFill>
              </a:rPr>
              <a:t>ÚNICO PARA OS CURSOS DE GRADUAÇÃO EM QUÍMICA</a:t>
            </a:r>
            <a:endParaRPr lang="pt-BR" sz="40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268760"/>
            <a:ext cx="8460432" cy="4392488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		Órgão </a:t>
            </a: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assessoramento </a:t>
            </a: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do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Colegiado</a:t>
            </a:r>
          </a:p>
          <a:p>
            <a:pPr eaLnBrk="1" hangingPunct="1">
              <a:buNone/>
              <a:defRPr/>
            </a:pP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	Membros eleitos pelo Colegiado do Curso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Curso de Química</a:t>
            </a:r>
          </a:p>
          <a:p>
            <a:pPr lvl="1" eaLnBrk="1" hangingPunct="1">
              <a:defRPr/>
            </a:pP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5 Docentes do Departamento de Química</a:t>
            </a:r>
          </a:p>
          <a:p>
            <a:pPr lvl="1" eaLnBrk="1" hangingPunct="1">
              <a:defRPr/>
            </a:pP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1 Docente do </a:t>
            </a:r>
            <a:r>
              <a:rPr lang="pt-BR" sz="2400" dirty="0" err="1" smtClean="0">
                <a:solidFill>
                  <a:schemeClr val="accent5">
                    <a:lumMod val="75000"/>
                  </a:schemeClr>
                </a:solidFill>
              </a:rPr>
              <a:t>Depto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e Métodos e Técnicas de Ensino - </a:t>
            </a:r>
            <a:r>
              <a:rPr lang="pt-BR" sz="2400" dirty="0" err="1" smtClean="0">
                <a:solidFill>
                  <a:schemeClr val="accent5">
                    <a:lumMod val="75000"/>
                  </a:schemeClr>
                </a:solidFill>
              </a:rPr>
              <a:t>FaE</a:t>
            </a:r>
            <a:endParaRPr lang="pt-BR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pt-BR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Curso de Química Tecnológica</a:t>
            </a:r>
          </a:p>
          <a:p>
            <a:pPr lvl="1" eaLnBrk="1" hangingPunct="1">
              <a:defRPr/>
            </a:pP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</a:rPr>
              <a:t>6 Docentes do Departamento de Química</a:t>
            </a:r>
            <a:endParaRPr lang="pt-B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b="1" dirty="0" smtClean="0">
                <a:solidFill>
                  <a:schemeClr val="accent5"/>
                </a:solidFill>
              </a:rPr>
              <a:t>NÚCLEO DOCENTE ESTRUTURANTE - NDE</a:t>
            </a:r>
            <a:endParaRPr lang="pt-BR" sz="4000" b="1" dirty="0">
              <a:solidFill>
                <a:schemeClr val="accent5"/>
              </a:solidFill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694408" y="1624508"/>
            <a:ext cx="814944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69236"/>
              </p:ext>
            </p:extLst>
          </p:nvPr>
        </p:nvGraphicFramePr>
        <p:xfrm>
          <a:off x="395536" y="1844824"/>
          <a:ext cx="8497640" cy="34138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4176"/>
                <a:gridCol w="1728192"/>
                <a:gridCol w="1728192"/>
                <a:gridCol w="1728192"/>
                <a:gridCol w="1728888"/>
              </a:tblGrid>
              <a:tr h="720227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1455" marR="91455" marT="45729" marB="45729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QUÍMICA DIURNO</a:t>
                      </a:r>
                    </a:p>
                    <a:p>
                      <a:pPr algn="ctr"/>
                      <a:r>
                        <a:rPr lang="pt-BR" sz="2000" dirty="0" smtClean="0"/>
                        <a:t>Bach. / Lic.</a:t>
                      </a:r>
                      <a:endParaRPr lang="pt-BR" sz="2000" dirty="0"/>
                    </a:p>
                  </a:txBody>
                  <a:tcPr marL="91455" marR="91455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LICENCIATURA NOTURNO *</a:t>
                      </a:r>
                      <a:endParaRPr lang="pt-BR" sz="2000" dirty="0"/>
                    </a:p>
                  </a:txBody>
                  <a:tcPr marL="91455" marR="91455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QUÍMICA TECNOLÓGICA</a:t>
                      </a:r>
                      <a:endParaRPr lang="pt-BR" sz="2000" dirty="0"/>
                    </a:p>
                  </a:txBody>
                  <a:tcPr marL="91455" marR="91455" marT="45729" marB="4572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LICENCIATURA</a:t>
                      </a:r>
                      <a:r>
                        <a:rPr lang="pt-BR" sz="2000" baseline="0" dirty="0" smtClean="0"/>
                        <a:t> EAD</a:t>
                      </a:r>
                      <a:r>
                        <a:rPr lang="pt-BR" sz="2000" dirty="0" smtClean="0"/>
                        <a:t> *</a:t>
                      </a:r>
                    </a:p>
                  </a:txBody>
                  <a:tcPr marL="91455" marR="91455" marT="45729" marB="45729" anchor="ctr"/>
                </a:tc>
              </a:tr>
              <a:tr h="46315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Carga</a:t>
                      </a:r>
                      <a:r>
                        <a:rPr lang="pt-BR" sz="20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horária</a:t>
                      </a:r>
                      <a:endParaRPr lang="pt-BR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3195 / 3060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3060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2880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2850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020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Duração padrão</a:t>
                      </a:r>
                      <a:r>
                        <a:rPr lang="pt-BR" sz="20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(semestres)</a:t>
                      </a:r>
                      <a:endParaRPr lang="pt-BR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55" marR="91455"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20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Número de vagas</a:t>
                      </a:r>
                      <a:endParaRPr lang="pt-BR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130</a:t>
                      </a:r>
                      <a:endParaRPr lang="pt-B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267340"/>
            <a:ext cx="3600400" cy="432048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pt-BR" sz="1800" b="1" dirty="0" smtClean="0">
                <a:solidFill>
                  <a:schemeClr val="accent5">
                    <a:lumMod val="75000"/>
                  </a:schemeClr>
                </a:solidFill>
              </a:rPr>
              <a:t>* Ingresso no segundo semestre</a:t>
            </a:r>
            <a:endParaRPr lang="pt-BR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993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CURSOS E PERCURSOS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980728"/>
            <a:ext cx="8208912" cy="5545138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</a:rPr>
              <a:t>QUÍMICA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</a:rPr>
              <a:t>Bacharelado (diurno)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Formação Livre </a:t>
            </a:r>
            <a:r>
              <a:rPr lang="pt-BR" sz="1600" dirty="0" smtClean="0">
                <a:solidFill>
                  <a:schemeClr val="accent5">
                    <a:lumMod val="75000"/>
                  </a:schemeClr>
                </a:solidFill>
              </a:rPr>
              <a:t>(entrada padrão)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Química Tecnológica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Química de Materiais</a:t>
            </a:r>
            <a:endParaRPr lang="pt-BR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Química Fina</a:t>
            </a:r>
            <a:endParaRPr lang="pt-BR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Química Ambiental</a:t>
            </a:r>
            <a:endParaRPr lang="pt-BR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</a:rPr>
              <a:t>Licenciatura (diurno, noturno e EAD)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</a:rPr>
              <a:t>QUÍMICA TECNOLÓGICA – </a:t>
            </a:r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</a:rPr>
              <a:t>Bacharelado (noturno)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Formação Livre </a:t>
            </a:r>
            <a:r>
              <a:rPr lang="pt-BR" sz="1600" dirty="0" smtClean="0">
                <a:solidFill>
                  <a:schemeClr val="accent5">
                    <a:lumMod val="75000"/>
                  </a:schemeClr>
                </a:solidFill>
              </a:rPr>
              <a:t>(entrada padrão)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Química Industrial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Pesquisa e Desenvolvimento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F. C. Aberta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993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CURSOS E PERCURSOS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1412776"/>
            <a:ext cx="38877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200" b="1" dirty="0" smtClean="0">
                <a:solidFill>
                  <a:schemeClr val="accent5"/>
                </a:solidFill>
                <a:latin typeface="+mj-lt"/>
              </a:rPr>
              <a:t>QUÍMICA</a:t>
            </a:r>
            <a:endParaRPr lang="pt-BR" sz="3200" b="1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70030"/>
              </p:ext>
            </p:extLst>
          </p:nvPr>
        </p:nvGraphicFramePr>
        <p:xfrm>
          <a:off x="323528" y="1988592"/>
          <a:ext cx="8515169" cy="3749722"/>
        </p:xfrm>
        <a:graphic>
          <a:graphicData uri="http://schemas.openxmlformats.org/drawingml/2006/table">
            <a:tbl>
              <a:tblPr/>
              <a:tblGrid>
                <a:gridCol w="1800000"/>
                <a:gridCol w="562948"/>
                <a:gridCol w="549545"/>
                <a:gridCol w="549545"/>
                <a:gridCol w="549545"/>
                <a:gridCol w="549545"/>
                <a:gridCol w="549545"/>
                <a:gridCol w="549545"/>
                <a:gridCol w="549545"/>
                <a:gridCol w="549545"/>
                <a:gridCol w="549545"/>
                <a:gridCol w="603158"/>
                <a:gridCol w="603158"/>
              </a:tblGrid>
              <a:tr h="36534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Modalidade</a:t>
                      </a:r>
                      <a:endParaRPr lang="pt-BR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pt-BR" sz="1600" b="1" dirty="0">
                          <a:solidFill>
                            <a:schemeClr val="bg1"/>
                          </a:solidFill>
                        </a:rPr>
                        <a:t> Nº de créditos exigidos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61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OB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dirty="0">
                          <a:solidFill>
                            <a:schemeClr val="bg1"/>
                          </a:solidFill>
                        </a:rPr>
                        <a:t>FORM. LIVRE</a:t>
                      </a:r>
                      <a:endParaRPr lang="pt-BR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G1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G2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G3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G4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G5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G6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G7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G8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G9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pt-BR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Bacharelado FL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157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42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dirty="0" smtClean="0"/>
                        <a:t>F</a:t>
                      </a:r>
                      <a:r>
                        <a:rPr lang="pt-BR" sz="1400" b="0" dirty="0" smtClean="0"/>
                        <a:t>. C</a:t>
                      </a:r>
                      <a:r>
                        <a:rPr lang="pt-BR" sz="1400" b="0" dirty="0" smtClean="0"/>
                        <a:t>. Quím. </a:t>
                      </a:r>
                      <a:r>
                        <a:rPr lang="pt-BR" sz="1400" b="0" dirty="0"/>
                        <a:t>Tecnológica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167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16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12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dirty="0" smtClean="0"/>
                        <a:t>F. C. Quím. </a:t>
                      </a:r>
                      <a:r>
                        <a:rPr lang="pt-BR" sz="1400" b="0" dirty="0"/>
                        <a:t>Materiais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169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30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F. C. Quím. </a:t>
                      </a:r>
                      <a:r>
                        <a:rPr lang="pt-BR" sz="1500" b="0" dirty="0"/>
                        <a:t>Fina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157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42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dirty="0" smtClean="0"/>
                        <a:t>F.C. Quím. </a:t>
                      </a:r>
                      <a:r>
                        <a:rPr lang="pt-BR" sz="1400" b="0" dirty="0"/>
                        <a:t>Ambiental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157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42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F. C. Aberta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157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28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10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18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213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 smtClean="0"/>
                        <a:t>Licenciatura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174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3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12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/>
                        <a:t> </a:t>
                      </a:r>
                      <a:r>
                        <a:rPr lang="pt-BR" sz="1500" b="0" dirty="0" smtClean="0"/>
                        <a:t>15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204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4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 smtClean="0"/>
                        <a:t>Licenciatura EAD</a:t>
                      </a:r>
                      <a:endParaRPr lang="pt-BR" sz="15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dirty="0" smtClean="0"/>
                        <a:t>176</a:t>
                      </a:r>
                      <a:endParaRPr lang="pt-BR" sz="16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/>
                        <a:t>14</a:t>
                      </a:r>
                      <a:endParaRPr lang="pt-BR" sz="1500" b="0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 smtClean="0"/>
                        <a:t>190</a:t>
                      </a:r>
                      <a:endParaRPr lang="pt-BR" sz="1800" b="1" dirty="0"/>
                    </a:p>
                  </a:txBody>
                  <a:tcPr marL="14808" marR="14808" marT="14807" marB="1480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993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CURSOS E PERCURSOS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67544" y="1761801"/>
            <a:ext cx="7416800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000" b="1" dirty="0" smtClean="0">
                <a:solidFill>
                  <a:schemeClr val="accent5"/>
                </a:solidFill>
                <a:latin typeface="+mj-lt"/>
              </a:rPr>
              <a:t>QUÍMICA </a:t>
            </a:r>
            <a:r>
              <a:rPr lang="pt-BR" sz="3000" b="1" dirty="0">
                <a:solidFill>
                  <a:schemeClr val="accent5"/>
                </a:solidFill>
                <a:latin typeface="+mj-lt"/>
              </a:rPr>
              <a:t>TECNOLÓGICA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649484"/>
              </p:ext>
            </p:extLst>
          </p:nvPr>
        </p:nvGraphicFramePr>
        <p:xfrm>
          <a:off x="467544" y="2312474"/>
          <a:ext cx="8427276" cy="2610110"/>
        </p:xfrm>
        <a:graphic>
          <a:graphicData uri="http://schemas.openxmlformats.org/drawingml/2006/table">
            <a:tbl>
              <a:tblPr/>
              <a:tblGrid>
                <a:gridCol w="1800000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  <a:gridCol w="552273"/>
              </a:tblGrid>
              <a:tr h="20686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>Modalidade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</a:rPr>
                        <a:t>Nº de créditos exigidos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68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OB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dirty="0">
                          <a:solidFill>
                            <a:schemeClr val="bg1"/>
                          </a:solidFill>
                          <a:effectLst/>
                        </a:rPr>
                        <a:t>FORM. LIVRE</a:t>
                      </a:r>
                      <a:endParaRPr lang="pt-BR" sz="10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G1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G2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G3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G4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G5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G6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G7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G8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G9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5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4466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>
                          <a:effectLst/>
                        </a:rPr>
                        <a:t>Bacharelado FL</a:t>
                      </a:r>
                      <a:endParaRPr lang="pt-BR" sz="1500" b="0" dirty="0"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148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3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29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>
                          <a:effectLst/>
                        </a:rPr>
                        <a:t>192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66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>
                          <a:effectLst/>
                        </a:rPr>
                        <a:t>F. C. Quím. </a:t>
                      </a:r>
                      <a:r>
                        <a:rPr lang="pt-BR" sz="1500" b="0" dirty="0">
                          <a:effectLst/>
                        </a:rPr>
                        <a:t>Industrial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150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3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4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16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7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>
                          <a:effectLst/>
                        </a:rPr>
                        <a:t>192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66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>
                          <a:effectLst/>
                        </a:rPr>
                        <a:t>F. C. P </a:t>
                      </a:r>
                      <a:r>
                        <a:rPr lang="pt-BR" sz="1500" b="0" dirty="0">
                          <a:effectLst/>
                        </a:rPr>
                        <a:t>&amp; D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150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3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4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8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15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>
                          <a:effectLst/>
                        </a:rPr>
                        <a:t>192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66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 smtClean="0">
                          <a:effectLst/>
                        </a:rPr>
                        <a:t>F. C. Aberta</a:t>
                      </a:r>
                      <a:endParaRPr lang="pt-BR" sz="1500" b="0" dirty="0">
                        <a:effectLst/>
                      </a:endParaRP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140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27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 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0" dirty="0">
                          <a:effectLst/>
                        </a:rPr>
                        <a:t>13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dirty="0">
                          <a:effectLst/>
                        </a:rPr>
                        <a:t>192</a:t>
                      </a:r>
                    </a:p>
                  </a:txBody>
                  <a:tcPr marL="62861" marR="62861" marT="31430" marB="3143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9935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CURSOS E PERCURSOS</a:t>
            </a:r>
            <a:endParaRPr lang="pt-BR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5969" y="0"/>
            <a:ext cx="8948519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5"/>
                </a:solidFill>
              </a:rPr>
              <a:t>QUANTITATIVOS – </a:t>
            </a:r>
            <a:r>
              <a:rPr lang="pt-BR" sz="4400" dirty="0" smtClean="0">
                <a:solidFill>
                  <a:schemeClr val="accent5"/>
                </a:solidFill>
              </a:rPr>
              <a:t>Química diurno</a:t>
            </a:r>
            <a:endParaRPr lang="pt-BR" b="1" dirty="0">
              <a:solidFill>
                <a:schemeClr val="accent5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832947"/>
              </p:ext>
            </p:extLst>
          </p:nvPr>
        </p:nvGraphicFramePr>
        <p:xfrm>
          <a:off x="437829" y="1268760"/>
          <a:ext cx="3990155" cy="236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030343"/>
              </p:ext>
            </p:extLst>
          </p:nvPr>
        </p:nvGraphicFramePr>
        <p:xfrm>
          <a:off x="4686301" y="1268760"/>
          <a:ext cx="3990155" cy="236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747122"/>
              </p:ext>
            </p:extLst>
          </p:nvPr>
        </p:nvGraphicFramePr>
        <p:xfrm>
          <a:off x="467544" y="3717032"/>
          <a:ext cx="3990155" cy="236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811782"/>
              </p:ext>
            </p:extLst>
          </p:nvPr>
        </p:nvGraphicFramePr>
        <p:xfrm>
          <a:off x="4716016" y="3789040"/>
          <a:ext cx="39604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659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2371</TotalTime>
  <Words>860</Words>
  <Application>Microsoft Office PowerPoint</Application>
  <PresentationFormat>Apresentação na tela (4:3)</PresentationFormat>
  <Paragraphs>436</Paragraphs>
  <Slides>19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Concurso</vt:lpstr>
      <vt:lpstr>Apresentação do PowerPoint</vt:lpstr>
      <vt:lpstr>Apresentação do PowerPoint</vt:lpstr>
      <vt:lpstr>COLEGIADO ÚNICO PARA OS CURSOS DE GRADUAÇÃO EM QUÍMICA</vt:lpstr>
      <vt:lpstr>NÚCLEO DOCENTE ESTRUTURANTE - NDE</vt:lpstr>
      <vt:lpstr>CURSOS E PERCURSOS</vt:lpstr>
      <vt:lpstr>CURSOS E PERCURSOS</vt:lpstr>
      <vt:lpstr>CURSOS E PERCURSOS</vt:lpstr>
      <vt:lpstr>CURSOS E PERCURSOS</vt:lpstr>
      <vt:lpstr>QUANTITATIVOS – Química diurno</vt:lpstr>
      <vt:lpstr>QUANTITATIVOS – Química diurno</vt:lpstr>
      <vt:lpstr>QUANTITATIVOS – Licenciatura noturno</vt:lpstr>
      <vt:lpstr>QUANTITATIVOS – Quím. Tecnológica</vt:lpstr>
      <vt:lpstr>QUANTITATIVOS – Licenciatura EAD</vt:lpstr>
      <vt:lpstr>Apresentação do PowerPoint</vt:lpstr>
      <vt:lpstr>Apresentação do PowerPoint</vt:lpstr>
      <vt:lpstr>Apresentação do PowerPoint</vt:lpstr>
      <vt:lpstr>PONTOS CRÍTICOS</vt:lpstr>
      <vt:lpstr>METAS 2019</vt:lpstr>
      <vt:lpstr>Obrigado!  Valmir F. Juliano  Coordenador do Colegiado dos Cursos de Graduação em Química e Química Tecnológica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teste</dc:creator>
  <cp:lastModifiedBy>Valmir F. Juliano</cp:lastModifiedBy>
  <cp:revision>203</cp:revision>
  <dcterms:created xsi:type="dcterms:W3CDTF">2007-12-17T23:57:14Z</dcterms:created>
  <dcterms:modified xsi:type="dcterms:W3CDTF">2018-11-07T01:56:52Z</dcterms:modified>
</cp:coreProperties>
</file>