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5" r:id="rId9"/>
    <p:sldId id="264" r:id="rId10"/>
    <p:sldId id="263" r:id="rId11"/>
    <p:sldId id="268" r:id="rId12"/>
    <p:sldId id="267" r:id="rId13"/>
    <p:sldId id="266" r:id="rId14"/>
    <p:sldId id="276" r:id="rId15"/>
    <p:sldId id="279" r:id="rId16"/>
    <p:sldId id="278" r:id="rId17"/>
    <p:sldId id="277" r:id="rId18"/>
    <p:sldId id="281" r:id="rId19"/>
    <p:sldId id="280" r:id="rId20"/>
    <p:sldId id="284" r:id="rId21"/>
    <p:sldId id="282" r:id="rId22"/>
    <p:sldId id="285" r:id="rId23"/>
    <p:sldId id="286" r:id="rId24"/>
    <p:sldId id="283" r:id="rId25"/>
    <p:sldId id="273" r:id="rId26"/>
    <p:sldId id="272" r:id="rId27"/>
    <p:sldId id="271" r:id="rId28"/>
    <p:sldId id="274" r:id="rId29"/>
    <p:sldId id="275" r:id="rId30"/>
    <p:sldId id="269" r:id="rId31"/>
    <p:sldId id="27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6"/>
    <p:restoredTop sz="94712"/>
  </p:normalViewPr>
  <p:slideViewPr>
    <p:cSldViewPr snapToGrid="0" snapToObjects="1">
      <p:cViewPr>
        <p:scale>
          <a:sx n="73" d="100"/>
          <a:sy n="7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Users\admin\Dropbox\GGQ\%23CESC\ENADE_2017\Conceitos%20ENADE\AVALIAC&#807;A&#771;O%20DOS%20CURSOS%20DE%20QUI&#769;MICA%20-%20RELATO&#769;TIOS%20IMNEP-ME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Century Gothic" panose="020B0502020202020204" pitchFamily="34" charset="0"/>
              </a:rPr>
              <a:t>CONCEITO DO CURSO NO TEMPO (ENADE/IDD/CPC)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LICENCIATURA EM QUÍMICA </a:t>
            </a:r>
          </a:p>
        </c:rich>
      </c:tx>
      <c:layout>
        <c:manualLayout>
          <c:xMode val="edge"/>
          <c:yMode val="edge"/>
          <c:x val="0.16936320015927658"/>
          <c:y val="0.123211828634063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ENADE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CURSO'!$E$78:$E$81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CURSO'!$F$78:$F$81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7-6744-896E-07DDA5CD5D34}"/>
            </c:ext>
          </c:extLst>
        </c:ser>
        <c:ser>
          <c:idx val="1"/>
          <c:order val="1"/>
          <c:tx>
            <c:v>IDD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CURSO'!$E$78:$E$81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CURSO'!$G$78:$G$81</c:f>
              <c:numCache>
                <c:formatCode>0</c:formatCode>
                <c:ptCount val="4"/>
                <c:pt idx="0" formatCode="General">
                  <c:v>5</c:v>
                </c:pt>
                <c:pt idx="1">
                  <c:v>4</c:v>
                </c:pt>
                <c:pt idx="2" formatCode="General">
                  <c:v>5</c:v>
                </c:pt>
                <c:pt idx="3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17-6744-896E-07DDA5CD5D34}"/>
            </c:ext>
          </c:extLst>
        </c:ser>
        <c:ser>
          <c:idx val="2"/>
          <c:order val="2"/>
          <c:tx>
            <c:v>CPC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CURSO'!$E$78:$E$81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CURSO'!$H$78:$H$81</c:f>
              <c:numCache>
                <c:formatCode>0</c:formatCode>
                <c:ptCount val="4"/>
                <c:pt idx="0" formatCode="General">
                  <c:v>4</c:v>
                </c:pt>
                <c:pt idx="1">
                  <c:v>4</c:v>
                </c:pt>
                <c:pt idx="2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17-6744-896E-07DDA5CD5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99986048"/>
        <c:axId val="100204928"/>
        <c:axId val="0"/>
      </c:bar3DChart>
      <c:catAx>
        <c:axId val="999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04928"/>
        <c:crosses val="autoZero"/>
        <c:auto val="1"/>
        <c:lblAlgn val="ctr"/>
        <c:lblOffset val="100"/>
        <c:noMultiLvlLbl val="0"/>
      </c:catAx>
      <c:valAx>
        <c:axId val="1002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9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98393433296662"/>
          <c:y val="0.88762256582476273"/>
          <c:w val="0.27856605424321962"/>
          <c:h val="5.3742414363809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Century Gothic" panose="020B0502020202020204" pitchFamily="34" charset="0"/>
              </a:rPr>
              <a:t>CONCEITO DO CURSO NO TEMPO (ENADE/IDD/CPC)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BACHARELADO EM QUÍMICA INDUSTRIAL</a:t>
            </a:r>
          </a:p>
        </c:rich>
      </c:tx>
      <c:layout>
        <c:manualLayout>
          <c:xMode val="edge"/>
          <c:yMode val="edge"/>
          <c:x val="0.19103653308513782"/>
          <c:y val="9.29873495526450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ENADE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CURSO'!$E$43:$E$46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CURSO'!$F$43:$F$46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9-EF45-A874-6B01467D2288}"/>
            </c:ext>
          </c:extLst>
        </c:ser>
        <c:ser>
          <c:idx val="1"/>
          <c:order val="1"/>
          <c:tx>
            <c:v>IDD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CURSO'!$E$43:$E$46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CURSO'!$G$43:$G$46</c:f>
              <c:numCache>
                <c:formatCode>0</c:formatCode>
                <c:ptCount val="4"/>
                <c:pt idx="0" formatCode="General">
                  <c:v>5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A9-EF45-A874-6B01467D2288}"/>
            </c:ext>
          </c:extLst>
        </c:ser>
        <c:ser>
          <c:idx val="2"/>
          <c:order val="2"/>
          <c:tx>
            <c:v>CPC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CURSO'!$E$43:$E$46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CURSO'!$H$43:$H$46</c:f>
              <c:numCache>
                <c:formatCode>0</c:formatCode>
                <c:ptCount val="4"/>
                <c:pt idx="0" formatCode="General">
                  <c:v>4</c:v>
                </c:pt>
                <c:pt idx="1">
                  <c:v>3</c:v>
                </c:pt>
                <c:pt idx="2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A9-EF45-A874-6B01467D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0840192"/>
        <c:axId val="100841728"/>
        <c:axId val="0"/>
      </c:bar3DChart>
      <c:catAx>
        <c:axId val="1008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841728"/>
        <c:crosses val="autoZero"/>
        <c:auto val="1"/>
        <c:lblAlgn val="ctr"/>
        <c:lblOffset val="100"/>
        <c:noMultiLvlLbl val="0"/>
      </c:catAx>
      <c:valAx>
        <c:axId val="10084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8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63141501419235"/>
          <c:y val="0.88051416578632513"/>
          <c:w val="0.27928215764086262"/>
          <c:h val="5.582101144815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Century Gothic" panose="020B0502020202020204" pitchFamily="34" charset="0"/>
              </a:rPr>
              <a:t>CONCEITOS DO CURSO NO TEMPO (ENADE/IDD/CPC)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BACHARELADO EM QUÍMICA</a:t>
            </a:r>
          </a:p>
        </c:rich>
      </c:tx>
      <c:layout>
        <c:manualLayout>
          <c:xMode val="edge"/>
          <c:yMode val="edge"/>
          <c:x val="0.17148849767059354"/>
          <c:y val="8.815940301506619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ENADE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CURSO'!$E$9:$E$12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CURSO'!$F$9:$F$12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F6-7E48-AE4B-91350FB90BD0}"/>
            </c:ext>
          </c:extLst>
        </c:ser>
        <c:ser>
          <c:idx val="1"/>
          <c:order val="1"/>
          <c:tx>
            <c:v>IDD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CURSO'!$E$9:$E$12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CURSO'!$G$9:$G$12</c:f>
              <c:numCache>
                <c:formatCode>0</c:formatCode>
                <c:ptCount val="4"/>
                <c:pt idx="0" formatCode="General">
                  <c:v>5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F6-7E48-AE4B-91350FB90BD0}"/>
            </c:ext>
          </c:extLst>
        </c:ser>
        <c:ser>
          <c:idx val="2"/>
          <c:order val="2"/>
          <c:tx>
            <c:v>CPC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'CONCEITOS DE CURSO'!$E$9:$E$12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'CONCEITOS DE CURSO'!$H$9:$H$12</c:f>
              <c:numCache>
                <c:formatCode>0</c:formatCode>
                <c:ptCount val="4"/>
                <c:pt idx="0" formatCode="General">
                  <c:v>4</c:v>
                </c:pt>
                <c:pt idx="1">
                  <c:v>3</c:v>
                </c:pt>
                <c:pt idx="2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F6-7E48-AE4B-91350FB90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0658176"/>
        <c:axId val="100659968"/>
        <c:axId val="0"/>
      </c:bar3DChart>
      <c:catAx>
        <c:axId val="1006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59968"/>
        <c:crosses val="autoZero"/>
        <c:auto val="1"/>
        <c:lblAlgn val="ctr"/>
        <c:lblOffset val="100"/>
        <c:noMultiLvlLbl val="0"/>
      </c:catAx>
      <c:valAx>
        <c:axId val="1006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91994750656171"/>
          <c:y val="0.88051417601068405"/>
          <c:w val="0.27928215764086262"/>
          <c:h val="5.582099690881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latin typeface="Century Gothic" panose="020B0502020202020204" pitchFamily="34" charset="0"/>
              </a:rPr>
              <a:t>NOTAS ENADES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rgbClr val="FF0000"/>
                </a:solidFill>
                <a:latin typeface="Century Gothic" panose="020B0502020202020204" pitchFamily="34" charset="0"/>
              </a:rPr>
              <a:t>LICENCIATURA EM QUÍMICA </a:t>
            </a:r>
          </a:p>
        </c:rich>
      </c:tx>
      <c:layout>
        <c:manualLayout>
          <c:xMode val="edge"/>
          <c:yMode val="edge"/>
          <c:x val="0.30537389271653542"/>
          <c:y val="8.37114414609378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NOTA_UFF_FG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ENADES'!$B$78:$B$81</c:f>
              <c:numCache>
                <c:formatCode>0.0</c:formatCode>
                <c:ptCount val="4"/>
                <c:pt idx="0" formatCode="General">
                  <c:v>55.8</c:v>
                </c:pt>
                <c:pt idx="1">
                  <c:v>51</c:v>
                </c:pt>
                <c:pt idx="2">
                  <c:v>64</c:v>
                </c:pt>
                <c:pt idx="3">
                  <c:v>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27-3C4E-A93D-0265FBC0E7AF}"/>
            </c:ext>
          </c:extLst>
        </c:ser>
        <c:ser>
          <c:idx val="1"/>
          <c:order val="1"/>
          <c:tx>
            <c:v>NOTA_UFF_CE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ENADES'!$C$78:$C$81</c:f>
              <c:numCache>
                <c:formatCode>0.0</c:formatCode>
                <c:ptCount val="4"/>
                <c:pt idx="0">
                  <c:v>40</c:v>
                </c:pt>
                <c:pt idx="1">
                  <c:v>49.1</c:v>
                </c:pt>
                <c:pt idx="2">
                  <c:v>55.5</c:v>
                </c:pt>
                <c:pt idx="3">
                  <c:v>50.8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27-3C4E-A93D-0265FBC0E7AF}"/>
            </c:ext>
          </c:extLst>
        </c:ser>
        <c:ser>
          <c:idx val="2"/>
          <c:order val="2"/>
          <c:tx>
            <c:v>NOTA_UFF_RG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ENADES'!$D$78:$D$81</c:f>
              <c:numCache>
                <c:formatCode>0.0</c:formatCode>
                <c:ptCount val="4"/>
                <c:pt idx="0" formatCode="General">
                  <c:v>43.9</c:v>
                </c:pt>
                <c:pt idx="1">
                  <c:v>49.6</c:v>
                </c:pt>
                <c:pt idx="2">
                  <c:v>57.6</c:v>
                </c:pt>
                <c:pt idx="3">
                  <c:v>53.399999999999991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27-3C4E-A93D-0265FBC0E7AF}"/>
            </c:ext>
          </c:extLst>
        </c:ser>
        <c:ser>
          <c:idx val="3"/>
          <c:order val="3"/>
          <c:tx>
            <c:v>                     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ENADES'!$E$78:$E$81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27-3C4E-A93D-0265FBC0E7AF}"/>
            </c:ext>
          </c:extLst>
        </c:ser>
        <c:ser>
          <c:idx val="4"/>
          <c:order val="4"/>
          <c:tx>
            <c:v>NOTA_BRASIL_FG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ENADES'!$F$78:$F$81</c:f>
              <c:numCache>
                <c:formatCode>0.0</c:formatCode>
                <c:ptCount val="4"/>
                <c:pt idx="0" formatCode="General">
                  <c:v>50.8</c:v>
                </c:pt>
                <c:pt idx="1">
                  <c:v>51.2</c:v>
                </c:pt>
                <c:pt idx="2">
                  <c:v>56.8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27-3C4E-A93D-0265FBC0E7AF}"/>
            </c:ext>
          </c:extLst>
        </c:ser>
        <c:ser>
          <c:idx val="5"/>
          <c:order val="5"/>
          <c:tx>
            <c:v>NOTA_BRASIL_CE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ENADES'!$G$78:$G$81</c:f>
              <c:numCache>
                <c:formatCode>General</c:formatCode>
                <c:ptCount val="4"/>
                <c:pt idx="0" formatCode="0.0">
                  <c:v>26.9</c:v>
                </c:pt>
                <c:pt idx="1">
                  <c:v>37.700000000000003</c:v>
                </c:pt>
                <c:pt idx="2" formatCode="0.0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27-3C4E-A93D-0265FBC0E7AF}"/>
            </c:ext>
          </c:extLst>
        </c:ser>
        <c:ser>
          <c:idx val="6"/>
          <c:order val="6"/>
          <c:tx>
            <c:v>NOTA_BRASIL_RG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ENADES'!$A$78:$A$81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ENADES'!$H$78:$H$81</c:f>
              <c:numCache>
                <c:formatCode>0.0</c:formatCode>
                <c:ptCount val="4"/>
                <c:pt idx="0" formatCode="General">
                  <c:v>32.9</c:v>
                </c:pt>
                <c:pt idx="1">
                  <c:v>41.1</c:v>
                </c:pt>
                <c:pt idx="2">
                  <c:v>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27-3C4E-A93D-0265FBC0E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1295616"/>
        <c:axId val="101297152"/>
        <c:axId val="0"/>
      </c:bar3DChart>
      <c:catAx>
        <c:axId val="1012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297152"/>
        <c:crosses val="autoZero"/>
        <c:auto val="1"/>
        <c:lblAlgn val="ctr"/>
        <c:lblOffset val="100"/>
        <c:noMultiLvlLbl val="0"/>
      </c:catAx>
      <c:valAx>
        <c:axId val="1012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29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9051081310396"/>
          <c:y val="0.8504991606069453"/>
          <c:w val="0.65671063943751395"/>
          <c:h val="0.10270775866392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latin typeface="Century Gothic" panose="020B0502020202020204" pitchFamily="34" charset="0"/>
              </a:rPr>
              <a:t>NOTAS ENADES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rgbClr val="FF0000"/>
                </a:solidFill>
                <a:latin typeface="Century Gothic" panose="020B0502020202020204" pitchFamily="34" charset="0"/>
              </a:rPr>
              <a:t>BACHARELADO EM QUÍMICA INDUSTRIAL</a:t>
            </a:r>
          </a:p>
        </c:rich>
      </c:tx>
      <c:layout>
        <c:manualLayout>
          <c:xMode val="edge"/>
          <c:yMode val="edge"/>
          <c:x val="0.24715279726994727"/>
          <c:y val="4.128440366972477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NOTA_UFF_FG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ENADES'!$B$43:$B$46</c:f>
              <c:numCache>
                <c:formatCode>0.0</c:formatCode>
                <c:ptCount val="4"/>
                <c:pt idx="0" formatCode="General">
                  <c:v>55.8</c:v>
                </c:pt>
                <c:pt idx="1">
                  <c:v>43.3</c:v>
                </c:pt>
                <c:pt idx="2">
                  <c:v>58.5</c:v>
                </c:pt>
                <c:pt idx="3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2-A543-BB24-4FF797DE036F}"/>
            </c:ext>
          </c:extLst>
        </c:ser>
        <c:ser>
          <c:idx val="1"/>
          <c:order val="1"/>
          <c:tx>
            <c:v>NOTA UFF_CE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ENADES'!$C$43:$C$46</c:f>
              <c:numCache>
                <c:formatCode>0.0</c:formatCode>
                <c:ptCount val="4"/>
                <c:pt idx="0">
                  <c:v>40</c:v>
                </c:pt>
                <c:pt idx="1">
                  <c:v>37.1</c:v>
                </c:pt>
                <c:pt idx="2">
                  <c:v>41.2</c:v>
                </c:pt>
                <c:pt idx="3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2-A543-BB24-4FF797DE036F}"/>
            </c:ext>
          </c:extLst>
        </c:ser>
        <c:ser>
          <c:idx val="2"/>
          <c:order val="2"/>
          <c:tx>
            <c:v>NOTA_UFF_RG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ENADES'!$D$43:$D$46</c:f>
              <c:numCache>
                <c:formatCode>0.0</c:formatCode>
                <c:ptCount val="4"/>
                <c:pt idx="0" formatCode="General">
                  <c:v>43.9</c:v>
                </c:pt>
                <c:pt idx="1">
                  <c:v>38.700000000000003</c:v>
                </c:pt>
                <c:pt idx="2">
                  <c:v>45.5</c:v>
                </c:pt>
                <c:pt idx="3">
                  <c:v>40.550000000000004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2-A543-BB24-4FF797DE036F}"/>
            </c:ext>
          </c:extLst>
        </c:ser>
        <c:ser>
          <c:idx val="3"/>
          <c:order val="3"/>
          <c:tx>
            <c:v>                        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ENADES'!$E$43:$E$46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2-A543-BB24-4FF797DE036F}"/>
            </c:ext>
          </c:extLst>
        </c:ser>
        <c:ser>
          <c:idx val="4"/>
          <c:order val="4"/>
          <c:tx>
            <c:v>NOTA_BRASIL_FG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ENADES'!$F$43:$F$46</c:f>
              <c:numCache>
                <c:formatCode>0.0</c:formatCode>
                <c:ptCount val="4"/>
                <c:pt idx="0" formatCode="General">
                  <c:v>50.8</c:v>
                </c:pt>
                <c:pt idx="1">
                  <c:v>49.7</c:v>
                </c:pt>
                <c:pt idx="2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2-A543-BB24-4FF797DE036F}"/>
            </c:ext>
          </c:extLst>
        </c:ser>
        <c:ser>
          <c:idx val="5"/>
          <c:order val="5"/>
          <c:tx>
            <c:v>NOTA_BRASIL_CE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ENADES'!$G$43:$G$46</c:f>
              <c:numCache>
                <c:formatCode>General</c:formatCode>
                <c:ptCount val="4"/>
                <c:pt idx="0" formatCode="0.0">
                  <c:v>26.9</c:v>
                </c:pt>
                <c:pt idx="1">
                  <c:v>34</c:v>
                </c:pt>
                <c:pt idx="2" formatCode="0.0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2-A543-BB24-4FF797DE036F}"/>
            </c:ext>
          </c:extLst>
        </c:ser>
        <c:ser>
          <c:idx val="6"/>
          <c:order val="6"/>
          <c:tx>
            <c:v>NOTA_BRASIL_RG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ENADES'!$A$43:$A$46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ENADES'!$H$43:$H$46</c:f>
              <c:numCache>
                <c:formatCode>0.0</c:formatCode>
                <c:ptCount val="4"/>
                <c:pt idx="0" formatCode="General">
                  <c:v>32.9</c:v>
                </c:pt>
                <c:pt idx="1">
                  <c:v>38</c:v>
                </c:pt>
                <c:pt idx="2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F2-A543-BB24-4FF797DE0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1404032"/>
        <c:axId val="101405824"/>
        <c:axId val="0"/>
      </c:bar3DChart>
      <c:catAx>
        <c:axId val="1014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05824"/>
        <c:crosses val="autoZero"/>
        <c:auto val="1"/>
        <c:lblAlgn val="ctr"/>
        <c:lblOffset val="100"/>
        <c:noMultiLvlLbl val="0"/>
      </c:catAx>
      <c:valAx>
        <c:axId val="1014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00851428430868"/>
          <c:y val="0.8720834807412019"/>
          <c:w val="0.70656639041443337"/>
          <c:h val="0.10270775866392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>
                <a:effectLst/>
              </a:rPr>
              <a:t>NOTAS ENADES</a:t>
            </a:r>
            <a:r>
              <a:rPr lang="pt-BR" sz="2000" b="0" i="0" u="none" strike="noStrike" baseline="0" dirty="0"/>
              <a:t>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BACHARELADO EM QUÍMICA</a:t>
            </a:r>
          </a:p>
        </c:rich>
      </c:tx>
      <c:layout>
        <c:manualLayout>
          <c:xMode val="edge"/>
          <c:yMode val="edge"/>
          <c:x val="0.30021430203810273"/>
          <c:y val="7.5757575757575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36001749781286E-2"/>
          <c:y val="0.30994323383995603"/>
          <c:w val="0.87943066491688526"/>
          <c:h val="0.45687372411781862"/>
        </c:manualLayout>
      </c:layout>
      <c:bar3DChart>
        <c:barDir val="col"/>
        <c:grouping val="clustered"/>
        <c:varyColors val="0"/>
        <c:ser>
          <c:idx val="0"/>
          <c:order val="0"/>
          <c:tx>
            <c:v>NOTA_UFF_FG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ENADES'!$B$9:$B$12</c:f>
              <c:numCache>
                <c:formatCode>0.0</c:formatCode>
                <c:ptCount val="4"/>
                <c:pt idx="0" formatCode="General">
                  <c:v>55.8</c:v>
                </c:pt>
                <c:pt idx="1">
                  <c:v>43.3</c:v>
                </c:pt>
                <c:pt idx="2">
                  <c:v>58.5</c:v>
                </c:pt>
                <c:pt idx="3">
                  <c:v>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09-7A43-89C2-E8AD9B241548}"/>
            </c:ext>
          </c:extLst>
        </c:ser>
        <c:ser>
          <c:idx val="1"/>
          <c:order val="1"/>
          <c:tx>
            <c:v>NOTA_UFF_CE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ENADES'!$C$9:$C$12</c:f>
              <c:numCache>
                <c:formatCode>0.0</c:formatCode>
                <c:ptCount val="4"/>
                <c:pt idx="0">
                  <c:v>40</c:v>
                </c:pt>
                <c:pt idx="1">
                  <c:v>37.1</c:v>
                </c:pt>
                <c:pt idx="2">
                  <c:v>41.2</c:v>
                </c:pt>
                <c:pt idx="3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09-7A43-89C2-E8AD9B241548}"/>
            </c:ext>
          </c:extLst>
        </c:ser>
        <c:ser>
          <c:idx val="2"/>
          <c:order val="2"/>
          <c:tx>
            <c:v>NOTA_UFF_RG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ENADES'!$D$9:$D$12</c:f>
              <c:numCache>
                <c:formatCode>0.0</c:formatCode>
                <c:ptCount val="4"/>
                <c:pt idx="0" formatCode="General">
                  <c:v>43.9</c:v>
                </c:pt>
                <c:pt idx="1">
                  <c:v>38.700000000000003</c:v>
                </c:pt>
                <c:pt idx="2">
                  <c:v>45.5</c:v>
                </c:pt>
                <c:pt idx="3">
                  <c:v>34.049999999999997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09-7A43-89C2-E8AD9B241548}"/>
            </c:ext>
          </c:extLst>
        </c:ser>
        <c:ser>
          <c:idx val="3"/>
          <c:order val="3"/>
          <c:tx>
            <c:v>                     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ENADES'!$E$9:$E$12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09-7A43-89C2-E8AD9B241548}"/>
            </c:ext>
          </c:extLst>
        </c:ser>
        <c:ser>
          <c:idx val="4"/>
          <c:order val="4"/>
          <c:tx>
            <c:v>NOTA_BRASIL_FG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ENADES'!$F$9:$F$12</c:f>
              <c:numCache>
                <c:formatCode>0.0</c:formatCode>
                <c:ptCount val="4"/>
                <c:pt idx="0" formatCode="General">
                  <c:v>50.8</c:v>
                </c:pt>
                <c:pt idx="1">
                  <c:v>49.7</c:v>
                </c:pt>
                <c:pt idx="2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09-7A43-89C2-E8AD9B241548}"/>
            </c:ext>
          </c:extLst>
        </c:ser>
        <c:ser>
          <c:idx val="5"/>
          <c:order val="5"/>
          <c:tx>
            <c:v>NOTA_BRASIL_CE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ENADES'!$G$9:$G$12</c:f>
              <c:numCache>
                <c:formatCode>General</c:formatCode>
                <c:ptCount val="4"/>
                <c:pt idx="0" formatCode="0.0">
                  <c:v>26.9</c:v>
                </c:pt>
                <c:pt idx="1">
                  <c:v>34</c:v>
                </c:pt>
                <c:pt idx="2" formatCode="0.0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09-7A43-89C2-E8AD9B241548}"/>
            </c:ext>
          </c:extLst>
        </c:ser>
        <c:ser>
          <c:idx val="6"/>
          <c:order val="6"/>
          <c:tx>
            <c:v>NOTA_BRASIL_RG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'NOTAS ENADES'!$A$9:$A$12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'NOTAS ENADES'!$H$9:$H$12</c:f>
              <c:numCache>
                <c:formatCode>0.0</c:formatCode>
                <c:ptCount val="4"/>
                <c:pt idx="0" formatCode="General">
                  <c:v>32.9</c:v>
                </c:pt>
                <c:pt idx="1">
                  <c:v>38</c:v>
                </c:pt>
                <c:pt idx="2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09-7A43-89C2-E8AD9B241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1062912"/>
        <c:axId val="101064704"/>
        <c:axId val="0"/>
      </c:bar3DChart>
      <c:catAx>
        <c:axId val="1010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064704"/>
        <c:crosses val="autoZero"/>
        <c:auto val="1"/>
        <c:lblAlgn val="ctr"/>
        <c:lblOffset val="100"/>
        <c:noMultiLvlLbl val="0"/>
      </c:catAx>
      <c:valAx>
        <c:axId val="1010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06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38187349346318"/>
          <c:y val="0.86649417561637587"/>
          <c:w val="0.67551474587853189"/>
          <c:h val="0.10270775866392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0.13293</cdr:x>
      <cdr:y>0.23814</cdr:y>
    </cdr:from>
    <cdr:to>
      <cdr:x>0.18293</cdr:x>
      <cdr:y>0.57147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642374" y="1926621"/>
          <a:ext cx="1786607" cy="48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CONCEITO</a:t>
          </a:r>
        </a:p>
      </cdr:txBody>
    </cdr:sp>
  </cdr:relSizeAnchor>
  <cdr:relSizeAnchor xmlns:cdr="http://schemas.openxmlformats.org/drawingml/2006/chartDrawing">
    <cdr:from>
      <cdr:x>0.33514</cdr:x>
      <cdr:y>0.75514</cdr:y>
    </cdr:from>
    <cdr:to>
      <cdr:x>0.60458</cdr:x>
      <cdr:y>0.83187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3258925" y="4047440"/>
          <a:ext cx="2620025" cy="411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0.14396</cdr:x>
      <cdr:y>0.23981</cdr:y>
    </cdr:from>
    <cdr:to>
      <cdr:x>0.19396</cdr:x>
      <cdr:y>0.57314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835724" y="1910087"/>
          <a:ext cx="1775492" cy="510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CONCEITO</a:t>
          </a:r>
        </a:p>
      </cdr:txBody>
    </cdr:sp>
  </cdr:relSizeAnchor>
  <cdr:relSizeAnchor xmlns:cdr="http://schemas.openxmlformats.org/drawingml/2006/chartDrawing">
    <cdr:from>
      <cdr:x>0.32867</cdr:x>
      <cdr:y>0.76541</cdr:y>
    </cdr:from>
    <cdr:to>
      <cdr:x>0.59811</cdr:x>
      <cdr:y>0.84214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3352598" y="4076981"/>
          <a:ext cx="2748439" cy="40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0.13967</cdr:x>
      <cdr:y>0.26212</cdr:y>
    </cdr:from>
    <cdr:to>
      <cdr:x>0.18967</cdr:x>
      <cdr:y>0.59545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686546" y="2104495"/>
          <a:ext cx="1824707" cy="485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CONCEITO</a:t>
          </a:r>
        </a:p>
      </cdr:txBody>
    </cdr:sp>
  </cdr:relSizeAnchor>
  <cdr:relSizeAnchor xmlns:cdr="http://schemas.openxmlformats.org/drawingml/2006/chartDrawing">
    <cdr:from>
      <cdr:x>0.26667</cdr:x>
      <cdr:y>0.75273</cdr:y>
    </cdr:from>
    <cdr:to>
      <cdr:x>0.53611</cdr:x>
      <cdr:y>0.82946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1219200" y="2466384"/>
          <a:ext cx="1231900" cy="251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0.10989</cdr:x>
      <cdr:y>0.40623</cdr:y>
    </cdr:from>
    <cdr:to>
      <cdr:x>0.13877</cdr:x>
      <cdr:y>0.58652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469024" y="2864394"/>
          <a:ext cx="1083051" cy="234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>
              <a:latin typeface="Century Gothic" panose="020B0502020202020204" pitchFamily="34" charset="0"/>
            </a:rPr>
            <a:t>NOTA ENADE</a:t>
          </a:r>
        </a:p>
      </cdr:txBody>
    </cdr:sp>
  </cdr:relSizeAnchor>
  <cdr:relSizeAnchor xmlns:cdr="http://schemas.openxmlformats.org/drawingml/2006/chartDrawing">
    <cdr:from>
      <cdr:x>0.33456</cdr:x>
      <cdr:y>0.75945</cdr:y>
    </cdr:from>
    <cdr:to>
      <cdr:x>0.49592</cdr:x>
      <cdr:y>0.80339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2719274" y="4562108"/>
          <a:ext cx="1311576" cy="26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0.09933</cdr:x>
      <cdr:y>0.39725</cdr:y>
    </cdr:from>
    <cdr:to>
      <cdr:x>0.13565</cdr:x>
      <cdr:y>0.57421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385608" y="2985936"/>
          <a:ext cx="1141685" cy="295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>
              <a:latin typeface="Century Gothic" panose="020B0502020202020204" pitchFamily="34" charset="0"/>
            </a:rPr>
            <a:t>NOTA ENADE</a:t>
          </a:r>
        </a:p>
      </cdr:txBody>
    </cdr:sp>
  </cdr:relSizeAnchor>
  <cdr:relSizeAnchor xmlns:cdr="http://schemas.openxmlformats.org/drawingml/2006/chartDrawing">
    <cdr:from>
      <cdr:x>0.34483</cdr:x>
      <cdr:y>0.74732</cdr:y>
    </cdr:from>
    <cdr:to>
      <cdr:x>0.50847</cdr:x>
      <cdr:y>0.80265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2004609" y="3508681"/>
          <a:ext cx="951306" cy="259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0.09268</cdr:x>
      <cdr:y>0.37275</cdr:y>
    </cdr:from>
    <cdr:to>
      <cdr:x>0.1554</cdr:x>
      <cdr:y>0.55858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F424D5B1-C840-6F40-81B8-68A11B663384}"/>
            </a:ext>
          </a:extLst>
        </cdr:cNvPr>
        <cdr:cNvSpPr txBox="1"/>
      </cdr:nvSpPr>
      <cdr:spPr>
        <a:xfrm xmlns:a="http://schemas.openxmlformats.org/drawingml/2006/main" rot="15948837">
          <a:off x="293901" y="2126651"/>
          <a:ext cx="924976" cy="382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 dirty="0">
              <a:latin typeface="Century Gothic" panose="020B0502020202020204" pitchFamily="34" charset="0"/>
            </a:rPr>
            <a:t>NOTA</a:t>
          </a:r>
          <a:r>
            <a:rPr lang="pt-BR" sz="1100" b="1" baseline="0" dirty="0">
              <a:latin typeface="Century Gothic" panose="020B0502020202020204" pitchFamily="34" charset="0"/>
            </a:rPr>
            <a:t> ENADE</a:t>
          </a:r>
          <a:endParaRPr lang="pt-BR" sz="1100" b="1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0.37842</cdr:x>
      <cdr:y>0.74177</cdr:y>
    </cdr:from>
    <cdr:to>
      <cdr:x>0.51977</cdr:x>
      <cdr:y>0.78587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2530D3D-81E0-8A45-B1F6-0A5F718960B7}"/>
            </a:ext>
          </a:extLst>
        </cdr:cNvPr>
        <cdr:cNvSpPr txBox="1"/>
      </cdr:nvSpPr>
      <cdr:spPr>
        <a:xfrm xmlns:a="http://schemas.openxmlformats.org/drawingml/2006/main" rot="488554">
          <a:off x="3642932" y="4973984"/>
          <a:ext cx="1360708" cy="29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>
              <a:latin typeface="Century Gothic" panose="020B0502020202020204" pitchFamily="34" charset="0"/>
            </a:rPr>
            <a:t>ANO DO ENADE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B77B7E-2110-DF4E-B555-AA38BACE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306809B-5576-0C4B-ADDC-44A75266F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D101F99-FB49-CF47-8D3F-044F210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AB0D7B-3CD2-ED40-AD76-044C9A32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6D75569-6B6C-1F4D-8262-D7CABF54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5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0B8363-8FFC-EA4E-87CE-B9EB2ACE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E6912B1-72CD-E147-806A-71DEB11D8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1334587-AB3C-5D4C-A81C-DEF96A2A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71378BE-C189-2D4B-A01A-88A5457F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3C9AB16-C35D-3F42-BB5A-EA1F777B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2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5306BDB-C3BE-664F-A4A8-C13A7A608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4EF081D-7736-A648-BB35-1608FBB84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84AE869-F4DE-6B41-B8FB-1461D413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66FE69E-533A-8343-AB98-F9B3EFFB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C0D4952-68D8-7F40-950E-D0AE449D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9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B42622-8080-3A47-AA03-C2C1DD0C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D7A044F-FDA1-1347-9EC1-EBAFD526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2523412-DDE7-DF40-B0F3-25848D28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498552B-B331-7B4B-8B93-BF3CEF33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F3B27D5-5176-B140-B90B-2EF41900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89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536D4F-6270-D146-A20E-D691E959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7E06D7C-7901-884E-8E9C-813F128F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DE642D4-A69E-1D43-BF20-0AA6ABF1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8B4318A-BE61-624C-9A9E-54FE7F5B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FBD2E29-5EA4-A746-8DDB-3B7D77C1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2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B88522-0168-4740-98DC-96283B75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D050E3-9DB2-2244-89B2-1B00CDF65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9FACBA5-A484-E941-9445-940BEE1AB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1B6C80A-CE50-D14A-A058-E871EDCC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70C597E-4898-5049-A970-396F1E32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60B3633-3140-EA47-8567-D9F4DEAE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73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9CDB8F-858D-B54D-A49D-56C19F29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F379A8F-C34D-8446-9027-D8C588C29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C846B2B-6480-184C-8119-D3757F4F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70425188-DD6B-4049-AA12-55697BF04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F2474D2-6C76-CA4E-80D5-3F58FBE41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ECCB131B-3C96-3F49-B955-7B22BA74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A71610B7-FE75-1B47-AB4A-EB0D230D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6CAD05BA-7BDF-7E40-901A-38D056F9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8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54BC76-1607-C24D-A225-F6541557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B86374-386C-664E-9E23-622A92C6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87E2F439-AED5-934F-AFCD-2A676A0D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622EC04-4512-354C-8792-9B2F75C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D7E72736-3C81-3A43-A0D4-9112C3CA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DDEAFF2-DBB9-444A-A606-74274199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C149D00-0043-0045-928B-35CA7909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6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1E45DB-BA7B-704C-B334-8BDFE5C9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81F540-AA7D-C54C-A142-B237937A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85A24D8-A563-2741-A505-AAEFB18F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51ED273-64D6-8346-863E-EE5B4854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01F9066-2AAF-784F-9669-11E99BB0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DEBDFF5-4663-044A-8A7A-42833FC8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3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A8E4C3-17D1-1947-8092-71F1C2F0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B1E6569-1501-E64B-90DA-B94969C95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20B07F-D1EB-2B4A-837F-2DFB69D05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3950222-8AB2-3F47-BBB9-DECDED3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414B713-DCCE-0841-9C47-9BA9F5F8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104D258-C9A3-A247-B06F-94A50A08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81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7B28666-7AE9-7442-9D6D-3644CB11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1ED9BA7-974E-314B-9C60-A72CF71C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F34A8AD-70DF-E04D-91AB-EB7D47C8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B72E-FCBF-EF4B-B3C2-181196465D47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E1D0363-5DF3-F543-A135-ACFAC451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6D27C58-8746-5F44-B098-D5E050CFB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09FD-11BD-7B48-A079-7CF543620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2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ff.br/?q=programa-bolsa-alimentacao-no-grupo-assistencia-estudantil-programa-bolsa-alimentacao-no-grupo" TargetMode="External"/><Relationship Id="rId3" Type="http://schemas.openxmlformats.org/officeDocument/2006/relationships/hyperlink" Target="http://www.uff.br/?q=apoio-transporte-no-grupo-assistencia-estudantil-apoio-transporte-no-grupo-estudante" TargetMode="External"/><Relationship Id="rId7" Type="http://schemas.openxmlformats.org/officeDocument/2006/relationships/hyperlink" Target="http://www.uff.br/?q=bolsa-acolhimento-para-alunos-ingressantes-no-grupo-assistencia-estudantil-bolsa-acolhimento-para" TargetMode="External"/><Relationship Id="rId12" Type="http://schemas.openxmlformats.org/officeDocument/2006/relationships/hyperlink" Target="http://www.uff.br/?q=saude-do-estudante-no-grupo-assistencia-estudantil-saude-do-estudante-no-grupo-estudant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ff.br/?q=bolsa-auxilio-moradia-no-grupo-assistencia-estudantil-bolsa-auxilio-moradia-no-grupo-estudante" TargetMode="External"/><Relationship Id="rId11" Type="http://schemas.openxmlformats.org/officeDocument/2006/relationships/hyperlink" Target="http://www.uff.br/?q=bolsa-permanencia-no-grupo-assistencia-estudantil-bolsa-permanencia-no-grupo-estudante" TargetMode="External"/><Relationship Id="rId5" Type="http://schemas.openxmlformats.org/officeDocument/2006/relationships/hyperlink" Target="http://www.uff.br/?q=auxilio-creche-no-grupo-assistencia-estudantil-auxilio-creche-no-grupo-estudante" TargetMode="External"/><Relationship Id="rId10" Type="http://schemas.openxmlformats.org/officeDocument/2006/relationships/hyperlink" Target="http://www.uff.br/?q=bolsa-de-desenvolvimento-academico-no-grupo-assistencia-estudantil-bolsa-de-desenvolvimento" TargetMode="External"/><Relationship Id="rId4" Type="http://schemas.openxmlformats.org/officeDocument/2006/relationships/hyperlink" Target="http://www.uff.br/?q=programa-auxilio-alimentacao-para-os-estudantes-das-unidades-academicas-fora-da-sede-no-grupo" TargetMode="External"/><Relationship Id="rId9" Type="http://schemas.openxmlformats.org/officeDocument/2006/relationships/hyperlink" Target="http://www.uff.br/?q=bolsa-de-apoio-emergencia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832D41-703A-CF42-9CEE-927F430A7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AVALIAÇÃO CRÍTICA DOS CURSOS DE QUÍMICA DO</a:t>
            </a:r>
            <a:br>
              <a:rPr lang="pt-BR" sz="3800" b="1" dirty="0">
                <a:latin typeface="Century Gothic" panose="020B0502020202020204" pitchFamily="34" charset="0"/>
              </a:rPr>
            </a:br>
            <a:r>
              <a:rPr lang="pt-BR" sz="3800" b="1" dirty="0">
                <a:latin typeface="Century Gothic" panose="020B0502020202020204" pitchFamily="34" charset="0"/>
              </a:rPr>
              <a:t> IQ-UFF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78" y="4760381"/>
            <a:ext cx="4343322" cy="1396482"/>
          </a:xfrm>
        </p:spPr>
        <p:txBody>
          <a:bodyPr anchor="ctr">
            <a:normAutofit/>
          </a:bodyPr>
          <a:lstStyle/>
          <a:p>
            <a:r>
              <a:rPr lang="pt-BR" sz="1800" b="1" i="1" dirty="0"/>
              <a:t>PROF. CARLOS EDUARDO DA SILVA CÔRTES</a:t>
            </a:r>
          </a:p>
          <a:p>
            <a:endParaRPr lang="pt-BR" sz="800" b="1" i="1" dirty="0"/>
          </a:p>
          <a:p>
            <a:r>
              <a:rPr lang="pt-BR" sz="1800" b="1" i="1" dirty="0"/>
              <a:t>COORDENADOR DOS CURSOS DE QUÍMICA    E QUÍMICA INDUSTRIAL DO IQ-UFF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140381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CONCEITOS ENADE/IDD/CPC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D0E4BD5D-2342-114A-BC5A-F233B7BE6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52454"/>
              </p:ext>
            </p:extLst>
          </p:nvPr>
        </p:nvGraphicFramePr>
        <p:xfrm>
          <a:off x="282371" y="1483786"/>
          <a:ext cx="6854739" cy="1380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66">
                  <a:extLst>
                    <a:ext uri="{9D8B030D-6E8A-4147-A177-3AD203B41FA5}">
                      <a16:colId xmlns="" xmlns:a16="http://schemas.microsoft.com/office/drawing/2014/main" val="3211941256"/>
                    </a:ext>
                  </a:extLst>
                </a:gridCol>
                <a:gridCol w="1007963">
                  <a:extLst>
                    <a:ext uri="{9D8B030D-6E8A-4147-A177-3AD203B41FA5}">
                      <a16:colId xmlns="" xmlns:a16="http://schemas.microsoft.com/office/drawing/2014/main" val="3256238050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4235185735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1519594662"/>
                    </a:ext>
                  </a:extLst>
                </a:gridCol>
                <a:gridCol w="3365210">
                  <a:extLst>
                    <a:ext uri="{9D8B030D-6E8A-4147-A177-3AD203B41FA5}">
                      <a16:colId xmlns="" xmlns:a16="http://schemas.microsoft.com/office/drawing/2014/main" val="3816444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ANO DO ENADE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CONCEITO ENADE_FAIXA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IDD_FAIXA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CPC_FAIXA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0780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2005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XXXX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XXXX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746039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51041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347443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700998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O BACHARELADO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55820033"/>
                  </a:ext>
                </a:extLst>
              </a:tr>
            </a:tbl>
          </a:graphicData>
        </a:graphic>
      </p:graphicFrame>
      <p:graphicFrame>
        <p:nvGraphicFramePr>
          <p:cNvPr id="14" name="ENADE">
            <a:extLst>
              <a:ext uri="{FF2B5EF4-FFF2-40B4-BE49-F238E27FC236}">
                <a16:creationId xmlns="" xmlns:a16="http://schemas.microsoft.com/office/drawing/2014/main" id="{12A73DDF-435D-B14B-AB67-1AFE12BA2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530554"/>
              </p:ext>
            </p:extLst>
          </p:nvPr>
        </p:nvGraphicFramePr>
        <p:xfrm>
          <a:off x="3718682" y="1474834"/>
          <a:ext cx="8473318" cy="537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F6553AD2-9CF7-624E-80A6-4C588780B2DF}"/>
              </a:ext>
            </a:extLst>
          </p:cNvPr>
          <p:cNvSpPr txBox="1"/>
          <p:nvPr/>
        </p:nvSpPr>
        <p:spPr>
          <a:xfrm>
            <a:off x="139116" y="6304003"/>
            <a:ext cx="45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portal.inep.gov.br</a:t>
            </a:r>
            <a:r>
              <a:rPr lang="pt-BR" dirty="0"/>
              <a:t>/web/</a:t>
            </a:r>
            <a:r>
              <a:rPr lang="pt-BR" dirty="0" err="1"/>
              <a:t>guest</a:t>
            </a:r>
            <a:r>
              <a:rPr lang="pt-BR" dirty="0"/>
              <a:t>/</a:t>
            </a:r>
            <a:r>
              <a:rPr lang="pt-BR" dirty="0" err="1"/>
              <a:t>relatorios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42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1194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RELATÓRIOS DE CURSO 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ENADE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Questionário do estudante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="" xmlns:a16="http://schemas.microsoft.com/office/drawing/2014/main" id="{43FBA391-8AB7-AD4B-8146-A150D6E35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25" y="2521134"/>
            <a:ext cx="9144000" cy="30414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CORPO DOCENTE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DISPONIBILIZAÇÃO DE MONITORES OU TUTORES PARA SUPORTE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PROJETO PEDAGÓGICO/CURRÍCULO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BIBLIOTECA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INFRAESTRUTURA FÍSICA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SALAS DE AULA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LABORATÓRIOS: EQUIPAMENTOS E MATERIAIS PARA AULAS DE LABORATÓRIO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73F4A519-7E63-4D4E-A77B-CF26FF0DC856}"/>
              </a:ext>
            </a:extLst>
          </p:cNvPr>
          <p:cNvSpPr txBox="1">
            <a:spLocks/>
          </p:cNvSpPr>
          <p:nvPr/>
        </p:nvSpPr>
        <p:spPr>
          <a:xfrm>
            <a:off x="241825" y="1705187"/>
            <a:ext cx="9768007" cy="4923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latin typeface="Century Gothic" panose="020B0502020202020204" pitchFamily="34" charset="0"/>
              </a:rPr>
              <a:t>AVALIAÇÃO DAS CONDIÇÕES DISPONIBILIZADAS PARA O CURSO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A847C480-A25B-D244-A6F7-1434173B96AB}"/>
              </a:ext>
            </a:extLst>
          </p:cNvPr>
          <p:cNvSpPr txBox="1"/>
          <p:nvPr/>
        </p:nvSpPr>
        <p:spPr>
          <a:xfrm>
            <a:off x="139116" y="6304003"/>
            <a:ext cx="45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portal.inep.gov.br</a:t>
            </a:r>
            <a:r>
              <a:rPr lang="pt-BR" dirty="0"/>
              <a:t>/web/</a:t>
            </a:r>
            <a:r>
              <a:rPr lang="pt-BR" dirty="0" err="1"/>
              <a:t>guest</a:t>
            </a:r>
            <a:r>
              <a:rPr lang="pt-BR" dirty="0"/>
              <a:t>/</a:t>
            </a:r>
            <a:r>
              <a:rPr lang="pt-BR" dirty="0" err="1"/>
              <a:t>relatorios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44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148944" y="24098"/>
            <a:ext cx="6492113" cy="12587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INSTITUCIONAIS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48601" y="2310627"/>
            <a:ext cx="11843399" cy="1737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53% retenção ou evasão;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47% diplomados;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Meta do Plano de Desenvolvimento Institucional (PDI, 2018-2022)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pt-BR" sz="2400" dirty="0">
                <a:latin typeface="Century Gothic" panose="020B0502020202020204" pitchFamily="34" charset="0"/>
              </a:rPr>
              <a:t>aumentar, em 5% ao ano, a Taxa de sucesso da graduação(TSG)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9536B13-FEDD-BD4A-B61F-F5F1E126DB0B}"/>
              </a:ext>
            </a:extLst>
          </p:cNvPr>
          <p:cNvSpPr txBox="1"/>
          <p:nvPr/>
        </p:nvSpPr>
        <p:spPr>
          <a:xfrm>
            <a:off x="1289518" y="1450402"/>
            <a:ext cx="8418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UFF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AB6CD8EB-28EF-FC4E-B435-AA623979B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43231"/>
              </p:ext>
            </p:extLst>
          </p:nvPr>
        </p:nvGraphicFramePr>
        <p:xfrm>
          <a:off x="897880" y="4996942"/>
          <a:ext cx="10043919" cy="1151604"/>
        </p:xfrm>
        <a:graphic>
          <a:graphicData uri="http://schemas.openxmlformats.org/drawingml/2006/table">
            <a:tbl>
              <a:tblPr/>
              <a:tblGrid>
                <a:gridCol w="1872782">
                  <a:extLst>
                    <a:ext uri="{9D8B030D-6E8A-4147-A177-3AD203B41FA5}">
                      <a16:colId xmlns="" xmlns:a16="http://schemas.microsoft.com/office/drawing/2014/main" val="71624198"/>
                    </a:ext>
                  </a:extLst>
                </a:gridCol>
                <a:gridCol w="1656161">
                  <a:extLst>
                    <a:ext uri="{9D8B030D-6E8A-4147-A177-3AD203B41FA5}">
                      <a16:colId xmlns="" xmlns:a16="http://schemas.microsoft.com/office/drawing/2014/main" val="1110832736"/>
                    </a:ext>
                  </a:extLst>
                </a:gridCol>
                <a:gridCol w="1656161">
                  <a:extLst>
                    <a:ext uri="{9D8B030D-6E8A-4147-A177-3AD203B41FA5}">
                      <a16:colId xmlns="" xmlns:a16="http://schemas.microsoft.com/office/drawing/2014/main" val="1383246376"/>
                    </a:ext>
                  </a:extLst>
                </a:gridCol>
                <a:gridCol w="1656161">
                  <a:extLst>
                    <a:ext uri="{9D8B030D-6E8A-4147-A177-3AD203B41FA5}">
                      <a16:colId xmlns="" xmlns:a16="http://schemas.microsoft.com/office/drawing/2014/main" val="2977716025"/>
                    </a:ext>
                  </a:extLst>
                </a:gridCol>
                <a:gridCol w="1656161">
                  <a:extLst>
                    <a:ext uri="{9D8B030D-6E8A-4147-A177-3AD203B41FA5}">
                      <a16:colId xmlns="" xmlns:a16="http://schemas.microsoft.com/office/drawing/2014/main" val="1860348100"/>
                    </a:ext>
                  </a:extLst>
                </a:gridCol>
                <a:gridCol w="1546493">
                  <a:extLst>
                    <a:ext uri="{9D8B030D-6E8A-4147-A177-3AD203B41FA5}">
                      <a16:colId xmlns="" xmlns:a16="http://schemas.microsoft.com/office/drawing/2014/main" val="586521167"/>
                    </a:ext>
                  </a:extLst>
                </a:gridCol>
              </a:tblGrid>
              <a:tr h="51152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Química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61.96%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57.47%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 79.78%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  68.54%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   10.87%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1297892"/>
                  </a:ext>
                </a:extLst>
              </a:tr>
              <a:tr h="51152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Química Industrial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71.15%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72.73%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 76.36%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Century Gothic" panose="020B0502020202020204" pitchFamily="34" charset="0"/>
                        </a:rPr>
                        <a:t>     92.73%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   44.44%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322486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F87B7A55-C17A-9F4A-9A8D-827B3C34C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45385"/>
              </p:ext>
            </p:extLst>
          </p:nvPr>
        </p:nvGraphicFramePr>
        <p:xfrm>
          <a:off x="897880" y="4605782"/>
          <a:ext cx="100439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814">
                  <a:extLst>
                    <a:ext uri="{9D8B030D-6E8A-4147-A177-3AD203B41FA5}">
                      <a16:colId xmlns="" xmlns:a16="http://schemas.microsoft.com/office/drawing/2014/main" val="2234804743"/>
                    </a:ext>
                  </a:extLst>
                </a:gridCol>
                <a:gridCol w="1391587">
                  <a:extLst>
                    <a:ext uri="{9D8B030D-6E8A-4147-A177-3AD203B41FA5}">
                      <a16:colId xmlns="" xmlns:a16="http://schemas.microsoft.com/office/drawing/2014/main" val="3742491493"/>
                    </a:ext>
                  </a:extLst>
                </a:gridCol>
                <a:gridCol w="1690130">
                  <a:extLst>
                    <a:ext uri="{9D8B030D-6E8A-4147-A177-3AD203B41FA5}">
                      <a16:colId xmlns="" xmlns:a16="http://schemas.microsoft.com/office/drawing/2014/main" val="1252309234"/>
                    </a:ext>
                  </a:extLst>
                </a:gridCol>
                <a:gridCol w="1690130">
                  <a:extLst>
                    <a:ext uri="{9D8B030D-6E8A-4147-A177-3AD203B41FA5}">
                      <a16:colId xmlns="" xmlns:a16="http://schemas.microsoft.com/office/drawing/2014/main" val="4153561658"/>
                    </a:ext>
                  </a:extLst>
                </a:gridCol>
                <a:gridCol w="1690130">
                  <a:extLst>
                    <a:ext uri="{9D8B030D-6E8A-4147-A177-3AD203B41FA5}">
                      <a16:colId xmlns="" xmlns:a16="http://schemas.microsoft.com/office/drawing/2014/main" val="2233637925"/>
                    </a:ext>
                  </a:extLst>
                </a:gridCol>
                <a:gridCol w="1690130">
                  <a:extLst>
                    <a:ext uri="{9D8B030D-6E8A-4147-A177-3AD203B41FA5}">
                      <a16:colId xmlns="" xmlns:a16="http://schemas.microsoft.com/office/drawing/2014/main" val="4280541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    2016.2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2017.1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2017.2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2018.1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entury Gothic" panose="020B0502020202020204" pitchFamily="34" charset="0"/>
                        </a:rPr>
                        <a:t>2018.2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8726280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4482F89F-F73B-4349-8B4C-6003898C9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72557"/>
              </p:ext>
            </p:extLst>
          </p:nvPr>
        </p:nvGraphicFramePr>
        <p:xfrm>
          <a:off x="897880" y="4251055"/>
          <a:ext cx="100439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3921">
                  <a:extLst>
                    <a:ext uri="{9D8B030D-6E8A-4147-A177-3AD203B41FA5}">
                      <a16:colId xmlns="" xmlns:a16="http://schemas.microsoft.com/office/drawing/2014/main" val="200285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TAXA DE SUCESSO DA GRADUAÇÃO (TSG)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5090135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7EFDDF6E-A063-C34B-B822-0C1E2CAB05EB}"/>
              </a:ext>
            </a:extLst>
          </p:cNvPr>
          <p:cNvSpPr/>
          <p:nvPr/>
        </p:nvSpPr>
        <p:spPr>
          <a:xfrm>
            <a:off x="7474726" y="6399908"/>
            <a:ext cx="451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app.uff.br</a:t>
            </a:r>
            <a:r>
              <a:rPr lang="pt-BR" dirty="0"/>
              <a:t>/</a:t>
            </a:r>
            <a:r>
              <a:rPr lang="pt-BR" dirty="0" err="1"/>
              <a:t>transparencia</a:t>
            </a:r>
            <a:r>
              <a:rPr lang="pt-BR" dirty="0"/>
              <a:t>/</a:t>
            </a:r>
            <a:r>
              <a:rPr lang="pt-BR" dirty="0" err="1"/>
              <a:t>taxa_sucesso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2348DE2B-1441-3549-8D35-16C1FA6194F9}"/>
              </a:ext>
            </a:extLst>
          </p:cNvPr>
          <p:cNvSpPr txBox="1"/>
          <p:nvPr/>
        </p:nvSpPr>
        <p:spPr>
          <a:xfrm>
            <a:off x="1289518" y="6261926"/>
            <a:ext cx="413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*Parcial, faltando concluintes de 2018.2</a:t>
            </a:r>
          </a:p>
          <a:p>
            <a:pPr marL="285750" indent="-285750"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41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148944" y="620480"/>
            <a:ext cx="6492113" cy="6406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DA UNIDADE/CURSOS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8B7195E7-9156-2043-A1BD-4B5D039EC97C}"/>
              </a:ext>
            </a:extLst>
          </p:cNvPr>
          <p:cNvSpPr txBox="1">
            <a:spLocks/>
          </p:cNvSpPr>
          <p:nvPr/>
        </p:nvSpPr>
        <p:spPr>
          <a:xfrm>
            <a:off x="244391" y="1791516"/>
            <a:ext cx="11625224" cy="36772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Suporte para ingressantes nas disciplinas Cálculo IA e Química Geral II (EDAQ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Oferecimento de disciplinas nas férias (Curso de Férias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Aumento do rol de disciplinas optativas (Pós-graduações do IQ e de outras Unidades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Aumento do rol de Atividades Complementares (</a:t>
            </a:r>
            <a:r>
              <a:rPr lang="pt-BR" dirty="0" err="1">
                <a:latin typeface="Century Gothic" panose="020B0502020202020204" pitchFamily="34" charset="0"/>
              </a:rPr>
              <a:t>AC`s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Identificação e acompanhamento de alunos com dificuldade de progressão na grade </a:t>
            </a:r>
            <a:r>
              <a:rPr lang="pt-BR" dirty="0" smtClean="0">
                <a:latin typeface="Century Gothic" panose="020B0502020202020204" pitchFamily="34" charset="0"/>
              </a:rPr>
              <a:t>curricular;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Criação de disciplinas de nivelamento e apresentação da profissão (Ex.: Fundamentos de Química e Matemática Instrumental, Introdução à </a:t>
            </a:r>
            <a:r>
              <a:rPr lang="pt-BR" dirty="0" err="1" smtClean="0">
                <a:latin typeface="Century Gothic" panose="020B0502020202020204" pitchFamily="34" charset="0"/>
              </a:rPr>
              <a:t>Profiss”ao</a:t>
            </a:r>
            <a:r>
              <a:rPr lang="pt-BR" dirty="0" smtClean="0">
                <a:latin typeface="Century Gothic" panose="020B0502020202020204" pitchFamily="34" charset="0"/>
              </a:rPr>
              <a:t> docente para o curso de Licenciatura em Química);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6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INSTITUCIONAIS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ACADÊMICAS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60546" y="2209351"/>
            <a:ext cx="11190545" cy="43309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Projeto Tutoria (EDAQ)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Programa de Monitoria;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PIBIC;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PIBID E Residência Pedagógica;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Programa de Extensão;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Programa de Estagio Interno (PEI);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Agenda Acadêmica;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Programas de Mobilidade Interna E </a:t>
            </a:r>
            <a:r>
              <a:rPr lang="pt-BR" dirty="0" err="1">
                <a:latin typeface="Century Gothic" panose="020B0502020202020204" pitchFamily="34" charset="0"/>
              </a:rPr>
              <a:t>Extena</a:t>
            </a:r>
            <a:r>
              <a:rPr lang="pt-BR" dirty="0">
                <a:latin typeface="Century Gothic" panose="020B0502020202020204" pitchFamily="34" charset="0"/>
              </a:rPr>
              <a:t> (Nacional e Internacional);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9536B13-FEDD-BD4A-B61F-F5F1E126DB0B}"/>
              </a:ext>
            </a:extLst>
          </p:cNvPr>
          <p:cNvSpPr txBox="1"/>
          <p:nvPr/>
        </p:nvSpPr>
        <p:spPr>
          <a:xfrm>
            <a:off x="1289518" y="1450402"/>
            <a:ext cx="8418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UFF</a:t>
            </a:r>
          </a:p>
        </p:txBody>
      </p:sp>
    </p:spTree>
    <p:extLst>
      <p:ext uri="{BB962C8B-B14F-4D97-AF65-F5344CB8AC3E}">
        <p14:creationId xmlns:p14="http://schemas.microsoft.com/office/powerpoint/2010/main" val="368409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INSTITUCIONAIS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APOIO ESTUDANTIL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9536B13-FEDD-BD4A-B61F-F5F1E126DB0B}"/>
              </a:ext>
            </a:extLst>
          </p:cNvPr>
          <p:cNvSpPr txBox="1"/>
          <p:nvPr/>
        </p:nvSpPr>
        <p:spPr>
          <a:xfrm>
            <a:off x="1289518" y="1450402"/>
            <a:ext cx="8418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UFF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08032C0-3E99-1249-8CE0-DADC0C6E3417}"/>
              </a:ext>
            </a:extLst>
          </p:cNvPr>
          <p:cNvSpPr/>
          <p:nvPr/>
        </p:nvSpPr>
        <p:spPr>
          <a:xfrm>
            <a:off x="588567" y="2317371"/>
            <a:ext cx="10676063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Acolhimento Estudantil;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de Apoio ao Estudante com Deficiência;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Curso de Informática;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Bolsa de Apoio a Transporte;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de Altos Estudos;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de Material Didático;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Bolsa Atleta;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de Bolsa de Desenvolvimento Acadêmico;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Programa de Línguas Estrangeiras;</a:t>
            </a:r>
          </a:p>
        </p:txBody>
      </p:sp>
    </p:spTree>
    <p:extLst>
      <p:ext uri="{BB962C8B-B14F-4D97-AF65-F5344CB8AC3E}">
        <p14:creationId xmlns:p14="http://schemas.microsoft.com/office/powerpoint/2010/main" val="320552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INSTITUCIONAIS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INCLUSIVAS/PROGRAMAS SOCIAIS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60546" y="2172971"/>
            <a:ext cx="11190545" cy="44418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Apoio Transporte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Auxílio Alimentação para os Estudantes das Unidades Acadêmicas  fora da Sede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Auxílio Creche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Auxílio Moradia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7" tooltip="Link para o Sistema de Bolsa Acolhimento para Estudantes Ingressante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Bolsa Acolhimento para Estudantes Ingressantes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8" tooltip="Programa Bolsa Alimentaçã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Bolsa Alimentação - Restaurante Universitário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Bolsa de Apoio Emergencial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Bolsa de Desenvolvimento Acadêmico</a:t>
            </a:r>
            <a:endParaRPr lang="pt-BR" altLang="pt-BR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Bolsa Permanênci</a:t>
            </a: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8000" dirty="0">
                <a:latin typeface="Century Gothic" panose="020B050202020202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Saúde do Estudante</a:t>
            </a:r>
            <a:endParaRPr lang="pt-BR" sz="8000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9536B13-FEDD-BD4A-B61F-F5F1E126DB0B}"/>
              </a:ext>
            </a:extLst>
          </p:cNvPr>
          <p:cNvSpPr txBox="1"/>
          <p:nvPr/>
        </p:nvSpPr>
        <p:spPr>
          <a:xfrm>
            <a:off x="1289518" y="1450402"/>
            <a:ext cx="8418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UFF</a:t>
            </a:r>
          </a:p>
        </p:txBody>
      </p:sp>
    </p:spTree>
    <p:extLst>
      <p:ext uri="{BB962C8B-B14F-4D97-AF65-F5344CB8AC3E}">
        <p14:creationId xmlns:p14="http://schemas.microsoft.com/office/powerpoint/2010/main" val="77954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AÇÕES INSTITUCIONAIS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CPA/DAV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5"/>
            <a:ext cx="11070076" cy="38428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Avaliação de disciplinas (discentes e docentes);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Reuniões periódicas de atualização dos processos e documentos de avaliação dos cursos de graduação;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Suporte e acompanhamento dos cursos  para o ENADE;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Formação pedagógica de docentes (PROIAC);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Fóruns </a:t>
            </a:r>
            <a:r>
              <a:rPr lang="pt-BR" dirty="0">
                <a:latin typeface="Century Gothic" panose="020B0502020202020204" pitchFamily="34" charset="0"/>
              </a:rPr>
              <a:t>de </a:t>
            </a:r>
            <a:r>
              <a:rPr lang="pt-BR" dirty="0" err="1">
                <a:latin typeface="Century Gothic" panose="020B0502020202020204" pitchFamily="34" charset="0"/>
              </a:rPr>
              <a:t>NDE`s</a:t>
            </a:r>
            <a:r>
              <a:rPr lang="pt-BR" dirty="0">
                <a:latin typeface="Century Gothic" panose="020B0502020202020204" pitchFamily="34" charset="0"/>
              </a:rPr>
              <a:t> (PROIAC);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9536B13-FEDD-BD4A-B61F-F5F1E126DB0B}"/>
              </a:ext>
            </a:extLst>
          </p:cNvPr>
          <p:cNvSpPr txBox="1"/>
          <p:nvPr/>
        </p:nvSpPr>
        <p:spPr>
          <a:xfrm>
            <a:off x="1289518" y="1450402"/>
            <a:ext cx="8418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UFF</a:t>
            </a:r>
          </a:p>
        </p:txBody>
      </p:sp>
    </p:spTree>
    <p:extLst>
      <p:ext uri="{BB962C8B-B14F-4D97-AF65-F5344CB8AC3E}">
        <p14:creationId xmlns:p14="http://schemas.microsoft.com/office/powerpoint/2010/main" val="344551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MISSÕES: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496389" y="1798260"/>
            <a:ext cx="11070076" cy="37534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Buscar condições para promover a individualização das Coordenações para os Cursos  de Química;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Melhorar o engajamento dos </a:t>
            </a:r>
            <a:r>
              <a:rPr lang="pt-BR" dirty="0" err="1" smtClean="0">
                <a:latin typeface="Century Gothic" panose="020B0502020202020204" pitchFamily="34" charset="0"/>
              </a:rPr>
              <a:t>NDE’s</a:t>
            </a:r>
            <a:r>
              <a:rPr lang="pt-BR" dirty="0" smtClean="0">
                <a:latin typeface="Century Gothic" panose="020B0502020202020204" pitchFamily="34" charset="0"/>
              </a:rPr>
              <a:t> à Gestão Acadêmica dos Cursos;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err="1" smtClean="0">
                <a:latin typeface="Century Gothic" panose="020B0502020202020204" pitchFamily="34" charset="0"/>
              </a:rPr>
              <a:t>NDE’s</a:t>
            </a:r>
            <a:r>
              <a:rPr lang="pt-BR" dirty="0" smtClean="0">
                <a:latin typeface="Century Gothic" panose="020B0502020202020204" pitchFamily="34" charset="0"/>
              </a:rPr>
              <a:t> trabalharem com os Relatórios de Cursos (INEP-MEC) para identificar as deficiências para promover os ajustes necessários;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Buscar um maior envolvimento e comprometimento das Pós-graduações com os cursos de Graduação do IQ;</a:t>
            </a:r>
          </a:p>
        </p:txBody>
      </p:sp>
    </p:spTree>
    <p:extLst>
      <p:ext uri="{BB962C8B-B14F-4D97-AF65-F5344CB8AC3E}">
        <p14:creationId xmlns:p14="http://schemas.microsoft.com/office/powerpoint/2010/main" val="232913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Questões para pensar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Comprometimento dos estudantes no ENADE?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Taxa de sucesso - TSG?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Inclusão </a:t>
            </a:r>
            <a:r>
              <a:rPr lang="pt-BR" dirty="0" err="1">
                <a:latin typeface="Century Gothic" panose="020B0502020202020204" pitchFamily="34" charset="0"/>
              </a:rPr>
              <a:t>Sisu</a:t>
            </a:r>
            <a:r>
              <a:rPr lang="pt-BR" dirty="0">
                <a:latin typeface="Century Gothic" panose="020B0502020202020204" pitchFamily="34" charset="0"/>
              </a:rPr>
              <a:t> (53%) e escolha profissional?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Perfil do docente?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Estamos formando o profissional que o mercado espera?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Universidade grande? ;</a:t>
            </a:r>
          </a:p>
        </p:txBody>
      </p:sp>
    </p:spTree>
    <p:extLst>
      <p:ext uri="{BB962C8B-B14F-4D97-AF65-F5344CB8AC3E}">
        <p14:creationId xmlns:p14="http://schemas.microsoft.com/office/powerpoint/2010/main" val="9633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66589" y="1614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B1372620-ABA4-DB4D-B3EE-92AB0C1C157E}"/>
              </a:ext>
            </a:extLst>
          </p:cNvPr>
          <p:cNvSpPr txBox="1">
            <a:spLocks/>
          </p:cNvSpPr>
          <p:nvPr/>
        </p:nvSpPr>
        <p:spPr>
          <a:xfrm>
            <a:off x="0" y="45451"/>
            <a:ext cx="6368951" cy="16154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ESTRUTURA ORGANIZACIONAL DOS CURSOS DE QUÍMICA DO 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IQ-UFF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D8BF4C3-B1C5-7544-8CB5-EB8F79508163}"/>
              </a:ext>
            </a:extLst>
          </p:cNvPr>
          <p:cNvSpPr txBox="1"/>
          <p:nvPr/>
        </p:nvSpPr>
        <p:spPr>
          <a:xfrm>
            <a:off x="7707086" y="4441371"/>
            <a:ext cx="343676" cy="2002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85AAAEAD-FD37-F441-8DE3-C369A104DE73}"/>
              </a:ext>
            </a:extLst>
          </p:cNvPr>
          <p:cNvSpPr txBox="1"/>
          <p:nvPr/>
        </p:nvSpPr>
        <p:spPr>
          <a:xfrm>
            <a:off x="2043413" y="2013751"/>
            <a:ext cx="787583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COORDENAÇÃO DOS CURSOS DE QUÍMICA (GGQ)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F5F3E40D-4218-3640-B6BD-0A521D5FFA9F}"/>
              </a:ext>
            </a:extLst>
          </p:cNvPr>
          <p:cNvCxnSpPr>
            <a:cxnSpLocks/>
          </p:cNvCxnSpPr>
          <p:nvPr/>
        </p:nvCxnSpPr>
        <p:spPr>
          <a:xfrm flipH="1">
            <a:off x="6000353" y="2474835"/>
            <a:ext cx="1" cy="2103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446655E2-011A-7E4F-AE05-DAAA81F8FD96}"/>
              </a:ext>
            </a:extLst>
          </p:cNvPr>
          <p:cNvCxnSpPr/>
          <p:nvPr/>
        </p:nvCxnSpPr>
        <p:spPr>
          <a:xfrm>
            <a:off x="6386274" y="3200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D37E835A-8ED3-9945-900E-ACB6002A48D5}"/>
              </a:ext>
            </a:extLst>
          </p:cNvPr>
          <p:cNvCxnSpPr>
            <a:cxnSpLocks/>
          </p:cNvCxnSpPr>
          <p:nvPr/>
        </p:nvCxnSpPr>
        <p:spPr>
          <a:xfrm>
            <a:off x="3092636" y="4462385"/>
            <a:ext cx="60537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="" xmlns:a16="http://schemas.microsoft.com/office/drawing/2014/main" id="{3BA67146-0C21-6246-9E9B-8BB0A4E6AFD6}"/>
              </a:ext>
            </a:extLst>
          </p:cNvPr>
          <p:cNvCxnSpPr/>
          <p:nvPr/>
        </p:nvCxnSpPr>
        <p:spPr>
          <a:xfrm flipH="1">
            <a:off x="4567826" y="3116983"/>
            <a:ext cx="1409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B76EC6AE-0DA3-D147-AE5B-1FE706F4AAFB}"/>
              </a:ext>
            </a:extLst>
          </p:cNvPr>
          <p:cNvCxnSpPr/>
          <p:nvPr/>
        </p:nvCxnSpPr>
        <p:spPr>
          <a:xfrm>
            <a:off x="5965888" y="3559087"/>
            <a:ext cx="1637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9852AF1C-3D00-A442-852F-BE40EF0BDB6B}"/>
              </a:ext>
            </a:extLst>
          </p:cNvPr>
          <p:cNvCxnSpPr>
            <a:cxnSpLocks/>
          </p:cNvCxnSpPr>
          <p:nvPr/>
        </p:nvCxnSpPr>
        <p:spPr>
          <a:xfrm>
            <a:off x="3082221" y="4430117"/>
            <a:ext cx="0" cy="1012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75E96234-7F3C-7048-BB39-D22D3B9BE394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9139062" y="4441371"/>
            <a:ext cx="7373" cy="1004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1CB99D38-FF41-D242-B4FE-7F244BB124EF}"/>
              </a:ext>
            </a:extLst>
          </p:cNvPr>
          <p:cNvCxnSpPr/>
          <p:nvPr/>
        </p:nvCxnSpPr>
        <p:spPr>
          <a:xfrm>
            <a:off x="6000354" y="4578617"/>
            <a:ext cx="0" cy="864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D2CEDF15-5265-794D-BA1C-E14FBB577915}"/>
              </a:ext>
            </a:extLst>
          </p:cNvPr>
          <p:cNvSpPr txBox="1"/>
          <p:nvPr/>
        </p:nvSpPr>
        <p:spPr>
          <a:xfrm>
            <a:off x="238539" y="2947801"/>
            <a:ext cx="48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COLEGIADO DOS CURSOS DE  QUÍMICA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CDB33CF-5AD2-B147-A415-D432BC251F77}"/>
              </a:ext>
            </a:extLst>
          </p:cNvPr>
          <p:cNvSpPr txBox="1"/>
          <p:nvPr/>
        </p:nvSpPr>
        <p:spPr>
          <a:xfrm>
            <a:off x="6739269" y="2933160"/>
            <a:ext cx="523861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NÚCLEOS DOCENTES ESTRUTURANTES: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entury Gothic" panose="020B0502020202020204" pitchFamily="34" charset="0"/>
              </a:rPr>
              <a:t>LICENCIATURA EM QUÍMICA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entury Gothic" panose="020B0502020202020204" pitchFamily="34" charset="0"/>
              </a:rPr>
              <a:t>BACHARELADO EM QUÍMICA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entury Gothic" panose="020B0502020202020204" pitchFamily="34" charset="0"/>
              </a:rPr>
              <a:t>BACHARELADO EM QUÍMICA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9CAF26FB-9CB9-B14F-BEB6-0AC598858CB6}"/>
              </a:ext>
            </a:extLst>
          </p:cNvPr>
          <p:cNvSpPr txBox="1"/>
          <p:nvPr/>
        </p:nvSpPr>
        <p:spPr>
          <a:xfrm>
            <a:off x="1642457" y="5442857"/>
            <a:ext cx="284609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LICENCIATURA EM   QUÍMICA 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(criado: 1970 </a:t>
            </a:r>
            <a:r>
              <a:rPr lang="pt-BR" b="1" dirty="0" smtClean="0">
                <a:latin typeface="Century Gothic" panose="020B0502020202020204" pitchFamily="34" charset="0"/>
              </a:rPr>
              <a:t>reconhecido:1976)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44BAA722-CAAE-5843-87DD-2947C6B4D467}"/>
              </a:ext>
            </a:extLst>
          </p:cNvPr>
          <p:cNvSpPr txBox="1"/>
          <p:nvPr/>
        </p:nvSpPr>
        <p:spPr>
          <a:xfrm>
            <a:off x="4661521" y="5442857"/>
            <a:ext cx="279519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BACHARELADO EM QUÍMICA INDUSTRIAL (criado: 1976</a:t>
            </a:r>
          </a:p>
          <a:p>
            <a:pPr algn="ctr"/>
            <a:r>
              <a:rPr lang="pt-BR" b="1" dirty="0">
                <a:latin typeface="Century Gothic" panose="020B0502020202020204" pitchFamily="34" charset="0"/>
              </a:rPr>
              <a:t>reconhecido:1980)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2B5AD8C0-69F5-654B-B379-C18593E1B0A6}"/>
              </a:ext>
            </a:extLst>
          </p:cNvPr>
          <p:cNvSpPr txBox="1"/>
          <p:nvPr/>
        </p:nvSpPr>
        <p:spPr>
          <a:xfrm>
            <a:off x="8097212" y="5445884"/>
            <a:ext cx="209844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BACHARELADO EM   QUÍMICA (criado: 1984)</a:t>
            </a:r>
          </a:p>
        </p:txBody>
      </p:sp>
    </p:spTree>
    <p:extLst>
      <p:ext uri="{BB962C8B-B14F-4D97-AF65-F5344CB8AC3E}">
        <p14:creationId xmlns:p14="http://schemas.microsoft.com/office/powerpoint/2010/main" val="145246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PARABÉNS IQ-UFF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b="1" dirty="0" smtClean="0">
                <a:latin typeface="Century Gothic" panose="020B0502020202020204" pitchFamily="34" charset="0"/>
              </a:rPr>
              <a:t>MUITO OBRIGADO!!!</a:t>
            </a:r>
            <a:endParaRPr lang="pt-B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3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Relatório de Cursos </a:t>
            </a:r>
          </a:p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ENADE 2017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" y="2327988"/>
            <a:ext cx="4775633" cy="319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8" y="2252946"/>
            <a:ext cx="5642306" cy="32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2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Relatório de Cursos </a:t>
            </a:r>
          </a:p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ENADE 2017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7" y="2466604"/>
            <a:ext cx="5536825" cy="305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92" y="2466604"/>
            <a:ext cx="5582760" cy="30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9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Relatório de Cursos </a:t>
            </a:r>
          </a:p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ENADE 2017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9" y="2155526"/>
            <a:ext cx="5492242" cy="353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35" y="2137297"/>
            <a:ext cx="5535038" cy="35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8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381708"/>
            <a:ext cx="6492113" cy="901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 smtClean="0">
                <a:latin typeface="Century Gothic" panose="020B0502020202020204" pitchFamily="34" charset="0"/>
              </a:rPr>
              <a:t>Relatório </a:t>
            </a:r>
            <a:r>
              <a:rPr lang="pt-BR" sz="3800" b="1" smtClean="0">
                <a:latin typeface="Century Gothic" panose="020B0502020202020204" pitchFamily="34" charset="0"/>
              </a:rPr>
              <a:t>de Cursos </a:t>
            </a:r>
          </a:p>
          <a:p>
            <a:pPr algn="r"/>
            <a:r>
              <a:rPr lang="pt-BR" sz="3800" b="1" smtClean="0">
                <a:latin typeface="Century Gothic" panose="020B0502020202020204" pitchFamily="34" charset="0"/>
              </a:rPr>
              <a:t>ENADE 2017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06FF8896-FE31-7648-8A78-58F659F5E59B}"/>
              </a:ext>
            </a:extLst>
          </p:cNvPr>
          <p:cNvSpPr txBox="1">
            <a:spLocks/>
          </p:cNvSpPr>
          <p:nvPr/>
        </p:nvSpPr>
        <p:spPr>
          <a:xfrm>
            <a:off x="350196" y="2233966"/>
            <a:ext cx="11070076" cy="3287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7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249E261B-2138-8242-B189-4C3A742EF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06099"/>
              </p:ext>
            </p:extLst>
          </p:nvPr>
        </p:nvGraphicFramePr>
        <p:xfrm>
          <a:off x="259449" y="1953941"/>
          <a:ext cx="9732760" cy="230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839">
                  <a:extLst>
                    <a:ext uri="{9D8B030D-6E8A-4147-A177-3AD203B41FA5}">
                      <a16:colId xmlns="" xmlns:a16="http://schemas.microsoft.com/office/drawing/2014/main" val="3902509174"/>
                    </a:ext>
                  </a:extLst>
                </a:gridCol>
                <a:gridCol w="827786">
                  <a:extLst>
                    <a:ext uri="{9D8B030D-6E8A-4147-A177-3AD203B41FA5}">
                      <a16:colId xmlns="" xmlns:a16="http://schemas.microsoft.com/office/drawing/2014/main" val="1812186386"/>
                    </a:ext>
                  </a:extLst>
                </a:gridCol>
                <a:gridCol w="1053546">
                  <a:extLst>
                    <a:ext uri="{9D8B030D-6E8A-4147-A177-3AD203B41FA5}">
                      <a16:colId xmlns="" xmlns:a16="http://schemas.microsoft.com/office/drawing/2014/main" val="1035786281"/>
                    </a:ext>
                  </a:extLst>
                </a:gridCol>
                <a:gridCol w="771346">
                  <a:extLst>
                    <a:ext uri="{9D8B030D-6E8A-4147-A177-3AD203B41FA5}">
                      <a16:colId xmlns="" xmlns:a16="http://schemas.microsoft.com/office/drawing/2014/main" val="4231629667"/>
                    </a:ext>
                  </a:extLst>
                </a:gridCol>
                <a:gridCol w="131692">
                  <a:extLst>
                    <a:ext uri="{9D8B030D-6E8A-4147-A177-3AD203B41FA5}">
                      <a16:colId xmlns="" xmlns:a16="http://schemas.microsoft.com/office/drawing/2014/main" val="2206987750"/>
                    </a:ext>
                  </a:extLst>
                </a:gridCol>
                <a:gridCol w="812092">
                  <a:extLst>
                    <a:ext uri="{9D8B030D-6E8A-4147-A177-3AD203B41FA5}">
                      <a16:colId xmlns="" xmlns:a16="http://schemas.microsoft.com/office/drawing/2014/main" val="518988993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1643976852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2654478853"/>
                    </a:ext>
                  </a:extLst>
                </a:gridCol>
                <a:gridCol w="3800959">
                  <a:extLst>
                    <a:ext uri="{9D8B030D-6E8A-4147-A177-3AD203B41FA5}">
                      <a16:colId xmlns="" xmlns:a16="http://schemas.microsoft.com/office/drawing/2014/main" val="3093721987"/>
                    </a:ext>
                  </a:extLst>
                </a:gridCol>
              </a:tblGrid>
              <a:tr h="3987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ANO DO ENADE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UFF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BRASIL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58954665"/>
                  </a:ext>
                </a:extLst>
              </a:tr>
              <a:tr h="4095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FORMAÇÃO GERAL_FG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FORMAÇÃO GERAL_FG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3527244"/>
                  </a:ext>
                </a:extLst>
              </a:tr>
              <a:tr h="375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43,9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26,9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32,9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6693468"/>
                  </a:ext>
                </a:extLst>
              </a:tr>
              <a:tr h="375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51,0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51,2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 A LICENCIATURA EM QUÍMICA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46191809"/>
                  </a:ext>
                </a:extLst>
              </a:tr>
              <a:tr h="375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64,0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57,6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56,8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36,8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 A LICENCIATURA EM QUÍMICA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6208443"/>
                  </a:ext>
                </a:extLst>
              </a:tr>
              <a:tr h="375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61,2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53,4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A LICENCIATURA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72789420"/>
                  </a:ext>
                </a:extLst>
              </a:tr>
            </a:tbl>
          </a:graphicData>
        </a:graphic>
      </p:graphicFrame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62AD3AEA-06D6-4E4D-B1A3-8E6FBEC44207}"/>
              </a:ext>
            </a:extLst>
          </p:cNvPr>
          <p:cNvSpPr txBox="1">
            <a:spLocks/>
          </p:cNvSpPr>
          <p:nvPr/>
        </p:nvSpPr>
        <p:spPr>
          <a:xfrm>
            <a:off x="0" y="620480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NOTAS ENADE</a:t>
            </a:r>
          </a:p>
        </p:txBody>
      </p:sp>
      <p:graphicFrame>
        <p:nvGraphicFramePr>
          <p:cNvPr id="16" name="ENADE">
            <a:extLst>
              <a:ext uri="{FF2B5EF4-FFF2-40B4-BE49-F238E27FC236}">
                <a16:creationId xmlns="" xmlns:a16="http://schemas.microsoft.com/office/drawing/2014/main" id="{F51C21EA-D51C-AA4C-A58B-E26BC7227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36797"/>
              </p:ext>
            </p:extLst>
          </p:nvPr>
        </p:nvGraphicFramePr>
        <p:xfrm>
          <a:off x="6150534" y="1953941"/>
          <a:ext cx="6041466" cy="490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38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229" y="4388089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8BA4FC67-CB6C-EE41-AAA3-325E2A83B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52968"/>
              </p:ext>
            </p:extLst>
          </p:nvPr>
        </p:nvGraphicFramePr>
        <p:xfrm>
          <a:off x="216454" y="2000775"/>
          <a:ext cx="9940033" cy="2380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932">
                  <a:extLst>
                    <a:ext uri="{9D8B030D-6E8A-4147-A177-3AD203B41FA5}">
                      <a16:colId xmlns="" xmlns:a16="http://schemas.microsoft.com/office/drawing/2014/main" val="2365544130"/>
                    </a:ext>
                  </a:extLst>
                </a:gridCol>
                <a:gridCol w="837323">
                  <a:extLst>
                    <a:ext uri="{9D8B030D-6E8A-4147-A177-3AD203B41FA5}">
                      <a16:colId xmlns="" xmlns:a16="http://schemas.microsoft.com/office/drawing/2014/main" val="137160734"/>
                    </a:ext>
                  </a:extLst>
                </a:gridCol>
                <a:gridCol w="970533">
                  <a:extLst>
                    <a:ext uri="{9D8B030D-6E8A-4147-A177-3AD203B41FA5}">
                      <a16:colId xmlns="" xmlns:a16="http://schemas.microsoft.com/office/drawing/2014/main" val="1242593242"/>
                    </a:ext>
                  </a:extLst>
                </a:gridCol>
                <a:gridCol w="781291">
                  <a:extLst>
                    <a:ext uri="{9D8B030D-6E8A-4147-A177-3AD203B41FA5}">
                      <a16:colId xmlns="" xmlns:a16="http://schemas.microsoft.com/office/drawing/2014/main" val="3063258543"/>
                    </a:ext>
                  </a:extLst>
                </a:gridCol>
                <a:gridCol w="44450">
                  <a:extLst>
                    <a:ext uri="{9D8B030D-6E8A-4147-A177-3AD203B41FA5}">
                      <a16:colId xmlns="" xmlns:a16="http://schemas.microsoft.com/office/drawing/2014/main" val="341414117"/>
                    </a:ext>
                  </a:extLst>
                </a:gridCol>
                <a:gridCol w="831847">
                  <a:extLst>
                    <a:ext uri="{9D8B030D-6E8A-4147-A177-3AD203B41FA5}">
                      <a16:colId xmlns="" xmlns:a16="http://schemas.microsoft.com/office/drawing/2014/main" val="346037601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122238353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1470956561"/>
                    </a:ext>
                  </a:extLst>
                </a:gridCol>
                <a:gridCol w="4017757">
                  <a:extLst>
                    <a:ext uri="{9D8B030D-6E8A-4147-A177-3AD203B41FA5}">
                      <a16:colId xmlns="" xmlns:a16="http://schemas.microsoft.com/office/drawing/2014/main" val="2570964911"/>
                    </a:ext>
                  </a:extLst>
                </a:gridCol>
              </a:tblGrid>
              <a:tr h="3903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ANO DO ENADE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UFF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BRASIL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859629"/>
                  </a:ext>
                </a:extLst>
              </a:tr>
              <a:tr h="3245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FORMAÇÃO GERAL_FG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FORMAÇÃO GERAL_FG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89985413"/>
                  </a:ext>
                </a:extLst>
              </a:tr>
              <a:tr h="323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43,9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26,9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32,9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7606873"/>
                  </a:ext>
                </a:extLst>
              </a:tr>
              <a:tr h="430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43,3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38,0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56097777"/>
                  </a:ext>
                </a:extLst>
              </a:tr>
              <a:tr h="430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45,5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666567"/>
                  </a:ext>
                </a:extLst>
              </a:tr>
              <a:tr h="430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O BACHARELADO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65248742"/>
                  </a:ext>
                </a:extLst>
              </a:tr>
            </a:tbl>
          </a:graphicData>
        </a:graphic>
      </p:graphicFrame>
      <p:graphicFrame>
        <p:nvGraphicFramePr>
          <p:cNvPr id="12" name="ENADE">
            <a:extLst>
              <a:ext uri="{FF2B5EF4-FFF2-40B4-BE49-F238E27FC236}">
                <a16:creationId xmlns="" xmlns:a16="http://schemas.microsoft.com/office/drawing/2014/main" id="{673E0BFB-E42C-3E4A-852B-75DBF5AA8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14775"/>
              </p:ext>
            </p:extLst>
          </p:nvPr>
        </p:nvGraphicFramePr>
        <p:xfrm>
          <a:off x="6015544" y="1953941"/>
          <a:ext cx="6176456" cy="490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37C4621B-81A0-5C41-9378-E38CB59130B3}"/>
              </a:ext>
            </a:extLst>
          </p:cNvPr>
          <p:cNvSpPr txBox="1">
            <a:spLocks/>
          </p:cNvSpPr>
          <p:nvPr/>
        </p:nvSpPr>
        <p:spPr>
          <a:xfrm>
            <a:off x="0" y="629831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NOTAS ENADE</a:t>
            </a:r>
          </a:p>
        </p:txBody>
      </p:sp>
    </p:spTree>
    <p:extLst>
      <p:ext uri="{BB962C8B-B14F-4D97-AF65-F5344CB8AC3E}">
        <p14:creationId xmlns:p14="http://schemas.microsoft.com/office/powerpoint/2010/main" val="420687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3E906CC0-E5A6-E24A-B0AA-467D1D586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62275"/>
              </p:ext>
            </p:extLst>
          </p:nvPr>
        </p:nvGraphicFramePr>
        <p:xfrm>
          <a:off x="252166" y="1880464"/>
          <a:ext cx="8705848" cy="2236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984">
                  <a:extLst>
                    <a:ext uri="{9D8B030D-6E8A-4147-A177-3AD203B41FA5}">
                      <a16:colId xmlns="" xmlns:a16="http://schemas.microsoft.com/office/drawing/2014/main" val="40963624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664378099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3875243840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638570028"/>
                    </a:ext>
                  </a:extLst>
                </a:gridCol>
                <a:gridCol w="95250">
                  <a:extLst>
                    <a:ext uri="{9D8B030D-6E8A-4147-A177-3AD203B41FA5}">
                      <a16:colId xmlns="" xmlns:a16="http://schemas.microsoft.com/office/drawing/2014/main" val="4205415308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52374089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4163869754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396390032"/>
                    </a:ext>
                  </a:extLst>
                </a:gridCol>
                <a:gridCol w="2823914">
                  <a:extLst>
                    <a:ext uri="{9D8B030D-6E8A-4147-A177-3AD203B41FA5}">
                      <a16:colId xmlns="" xmlns:a16="http://schemas.microsoft.com/office/drawing/2014/main" val="2641801043"/>
                    </a:ext>
                  </a:extLst>
                </a:gridCol>
              </a:tblGrid>
              <a:tr h="3843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ANO DO ENADE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UFF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BRASIL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94412415"/>
                  </a:ext>
                </a:extLst>
              </a:tr>
              <a:tr h="401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FORMAÇÃO GERAL_FG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FORMAÇÃO GERAL_FG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COMPONENTE ESPECÍFICO_CE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RESULTADO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3711359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55,8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43,9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26,9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32,9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1452468"/>
                  </a:ext>
                </a:extLst>
              </a:tr>
              <a:tr h="386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43,3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38,7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38,0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16098845"/>
                  </a:ext>
                </a:extLst>
              </a:tr>
              <a:tr h="386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41,2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45,5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953755"/>
                  </a:ext>
                </a:extLst>
              </a:tr>
              <a:tr h="386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31,9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34,1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O BACHARELADO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1635435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18E33AF8-E8E8-134E-992E-C197F5089A97}"/>
              </a:ext>
            </a:extLst>
          </p:cNvPr>
          <p:cNvSpPr txBox="1">
            <a:spLocks/>
          </p:cNvSpPr>
          <p:nvPr/>
        </p:nvSpPr>
        <p:spPr>
          <a:xfrm>
            <a:off x="0" y="428650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NOTAS ENADE</a:t>
            </a:r>
          </a:p>
        </p:txBody>
      </p:sp>
      <p:graphicFrame>
        <p:nvGraphicFramePr>
          <p:cNvPr id="14" name="ENADE">
            <a:extLst>
              <a:ext uri="{FF2B5EF4-FFF2-40B4-BE49-F238E27FC236}">
                <a16:creationId xmlns="" xmlns:a16="http://schemas.microsoft.com/office/drawing/2014/main" id="{C78027B4-EE17-AC41-A4D3-507667A06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89606"/>
              </p:ext>
            </p:extLst>
          </p:nvPr>
        </p:nvGraphicFramePr>
        <p:xfrm>
          <a:off x="6093991" y="1880464"/>
          <a:ext cx="6098009" cy="497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65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229" y="4388089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1737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AVALIAÇÃO CRÍTICA DOS CURSOS DE QUÍMICA DO IQ-UFF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17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229" y="4388089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1737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AVALIAÇÃO CRÍTICA DOS CURSOS DE QUÍMICA DO IQ-UFF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06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915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REFORMAS/AJUSTES CURRICULARES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20E310AE-9929-4149-BFDB-8C2449A25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95" y="1413487"/>
            <a:ext cx="1110343" cy="633127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l"/>
            <a:r>
              <a:rPr lang="pt-BR" sz="3200" b="1" dirty="0"/>
              <a:t>1984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F19C556-9916-5A4B-BA2A-EBE390DC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12" y="2386669"/>
            <a:ext cx="10027002" cy="37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817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AVALIAÇÕES EXTERNAS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2003-MEC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="" xmlns:a16="http://schemas.microsoft.com/office/drawing/2014/main" id="{B8CD9C57-B8D7-284F-B272-61B757174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67" y="2036395"/>
            <a:ext cx="9144000" cy="1655762"/>
          </a:xfrm>
          <a:solidFill>
            <a:schemeClr val="bg1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489CA98B-CCAE-254A-A509-F77D00F9887F}"/>
              </a:ext>
            </a:extLst>
          </p:cNvPr>
          <p:cNvSpPr txBox="1">
            <a:spLocks/>
          </p:cNvSpPr>
          <p:nvPr/>
        </p:nvSpPr>
        <p:spPr>
          <a:xfrm>
            <a:off x="813862" y="1322423"/>
            <a:ext cx="1793210" cy="478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SUGESTÕES:</a:t>
            </a:r>
          </a:p>
        </p:txBody>
      </p:sp>
    </p:spTree>
    <p:extLst>
      <p:ext uri="{BB962C8B-B14F-4D97-AF65-F5344CB8AC3E}">
        <p14:creationId xmlns:p14="http://schemas.microsoft.com/office/powerpoint/2010/main" val="1353835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229" y="4388089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65E57249-8E8C-7F45-893F-0594D99CBE84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817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AVALIAÇÕES EXTERNAS</a:t>
            </a:r>
          </a:p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2005-CPA/UFF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="" xmlns:a16="http://schemas.microsoft.com/office/drawing/2014/main" id="{161E7E3B-9F36-0E41-AC34-BF5D8BCEA6D1}"/>
              </a:ext>
            </a:extLst>
          </p:cNvPr>
          <p:cNvSpPr txBox="1">
            <a:spLocks/>
          </p:cNvSpPr>
          <p:nvPr/>
        </p:nvSpPr>
        <p:spPr>
          <a:xfrm>
            <a:off x="813862" y="1322423"/>
            <a:ext cx="1793210" cy="478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SUGESTÕES:</a:t>
            </a:r>
          </a:p>
        </p:txBody>
      </p:sp>
    </p:spTree>
    <p:extLst>
      <p:ext uri="{BB962C8B-B14F-4D97-AF65-F5344CB8AC3E}">
        <p14:creationId xmlns:p14="http://schemas.microsoft.com/office/powerpoint/2010/main" val="261150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6FA61076-D928-1341-ACCC-C1CFAC1F606C}"/>
              </a:ext>
            </a:extLst>
          </p:cNvPr>
          <p:cNvSpPr txBox="1">
            <a:spLocks/>
          </p:cNvSpPr>
          <p:nvPr/>
        </p:nvSpPr>
        <p:spPr>
          <a:xfrm>
            <a:off x="1155295" y="1392227"/>
            <a:ext cx="1110343" cy="6331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/>
              <a:t>2003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09C41036-4EF2-084F-A81E-F0D3BEB40061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915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REFORMAS/AJUSTES CURRICULARESÇ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3B3F10C-4F1E-2847-AFEF-47E781B8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92" y="2273749"/>
            <a:ext cx="9894642" cy="40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240" y="4708429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14E17F17-4A97-6E48-8FBA-3C99CC96B68C}"/>
              </a:ext>
            </a:extLst>
          </p:cNvPr>
          <p:cNvSpPr txBox="1">
            <a:spLocks/>
          </p:cNvSpPr>
          <p:nvPr/>
        </p:nvSpPr>
        <p:spPr>
          <a:xfrm>
            <a:off x="0" y="238352"/>
            <a:ext cx="6492113" cy="915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REFORMAS/AJUSTES CURRICULARES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D3D16CF0-1312-2F48-BC55-C16B24394DE8}"/>
              </a:ext>
            </a:extLst>
          </p:cNvPr>
          <p:cNvSpPr txBox="1">
            <a:spLocks/>
          </p:cNvSpPr>
          <p:nvPr/>
        </p:nvSpPr>
        <p:spPr>
          <a:xfrm>
            <a:off x="1155295" y="1348685"/>
            <a:ext cx="1110343" cy="6331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/>
              <a:t>2013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0B4E40E-637A-CA40-8AFD-6FAFD4CB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27" y="2164894"/>
            <a:ext cx="9475116" cy="45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178697C-B262-694B-846C-59AF46CC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019" y="4589942"/>
            <a:ext cx="3211288" cy="17373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024F8C48-D538-8445-A4A7-136AFA67309C}"/>
              </a:ext>
            </a:extLst>
          </p:cNvPr>
          <p:cNvSpPr txBox="1">
            <a:spLocks/>
          </p:cNvSpPr>
          <p:nvPr/>
        </p:nvSpPr>
        <p:spPr>
          <a:xfrm>
            <a:off x="1155295" y="1348685"/>
            <a:ext cx="1110343" cy="6331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/>
              <a:t>2018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AC9F1BF-C3CE-9F4A-9211-258E695E0983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915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REFORMAS/AJUSTES CURRICULARES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7F6709E-F9D7-3B43-842F-55B856A0C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06" y="2173964"/>
            <a:ext cx="9391779" cy="46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382B156-7AC6-B741-994A-086453EBD789}"/>
              </a:ext>
            </a:extLst>
          </p:cNvPr>
          <p:cNvSpPr txBox="1">
            <a:spLocks/>
          </p:cNvSpPr>
          <p:nvPr/>
        </p:nvSpPr>
        <p:spPr>
          <a:xfrm>
            <a:off x="0" y="99006"/>
            <a:ext cx="6492113" cy="762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COMPOSIÇÃO DOS </a:t>
            </a:r>
            <a:r>
              <a:rPr lang="pt-BR" sz="3800" b="1" dirty="0" err="1">
                <a:latin typeface="Century Gothic" panose="020B0502020202020204" pitchFamily="34" charset="0"/>
              </a:rPr>
              <a:t>NDE`s</a:t>
            </a:r>
            <a:endParaRPr lang="pt-BR" sz="38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Subtítulo 2">
            <a:extLst>
              <a:ext uri="{FF2B5EF4-FFF2-40B4-BE49-F238E27FC236}">
                <a16:creationId xmlns="" xmlns:a16="http://schemas.microsoft.com/office/drawing/2014/main" id="{CE28F2EE-B71D-B74E-99BC-BE7A3C059EAE}"/>
              </a:ext>
            </a:extLst>
          </p:cNvPr>
          <p:cNvSpPr txBox="1">
            <a:spLocks/>
          </p:cNvSpPr>
          <p:nvPr/>
        </p:nvSpPr>
        <p:spPr>
          <a:xfrm>
            <a:off x="252395" y="1262670"/>
            <a:ext cx="3632808" cy="5183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200" b="1" dirty="0">
              <a:latin typeface="Century Gothic" panose="020B0502020202020204" pitchFamily="34" charset="0"/>
            </a:endParaRPr>
          </a:p>
          <a:p>
            <a:pPr algn="l"/>
            <a:r>
              <a:rPr lang="pt-BR" b="1" dirty="0">
                <a:latin typeface="Century Gothic" panose="020B0502020202020204" pitchFamily="34" charset="0"/>
              </a:rPr>
              <a:t>LICENCIATURA EM QUÍMICA (10 membros):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Coordenador do Curso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4  do IQ (GFQ, GQA, GQI e GQO)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Faculdade de Educação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Matemática (GMA)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Física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Pós graduação em  Ensino de Ciências da Natureza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Ex-Coordenador do Curso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2" name="Subtítulo 2">
            <a:extLst>
              <a:ext uri="{FF2B5EF4-FFF2-40B4-BE49-F238E27FC236}">
                <a16:creationId xmlns="" xmlns:a16="http://schemas.microsoft.com/office/drawing/2014/main" id="{374B6C69-27D3-FC40-B207-DE01493F80AF}"/>
              </a:ext>
            </a:extLst>
          </p:cNvPr>
          <p:cNvSpPr txBox="1">
            <a:spLocks/>
          </p:cNvSpPr>
          <p:nvPr/>
        </p:nvSpPr>
        <p:spPr>
          <a:xfrm>
            <a:off x="4114901" y="1262670"/>
            <a:ext cx="4151662" cy="5183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b="1" dirty="0">
              <a:latin typeface="Century Gothic" panose="020B0502020202020204" pitchFamily="34" charset="0"/>
            </a:endParaRPr>
          </a:p>
          <a:p>
            <a:pPr algn="l"/>
            <a:r>
              <a:rPr lang="pt-BR" b="1" dirty="0">
                <a:latin typeface="Century Gothic" panose="020B0502020202020204" pitchFamily="34" charset="0"/>
              </a:rPr>
              <a:t>BACHARELADO EM QUÍMICA INDUSTRIAL (10 membros):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Coordenador do Curso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4 do IQ (GFQ, GQA, GQI e GQO)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Matemática (GMA)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Física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membro da Escola de Engenharia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Coordenador de Estágios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Ex-Coordenador do Curso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="" xmlns:a16="http://schemas.microsoft.com/office/drawing/2014/main" id="{1DFC9EF3-9714-BE42-8063-BF4AD89CA336}"/>
              </a:ext>
            </a:extLst>
          </p:cNvPr>
          <p:cNvSpPr txBox="1">
            <a:spLocks/>
          </p:cNvSpPr>
          <p:nvPr/>
        </p:nvSpPr>
        <p:spPr>
          <a:xfrm>
            <a:off x="8496262" y="1245380"/>
            <a:ext cx="3552147" cy="520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200" b="1" dirty="0">
              <a:latin typeface="Century Gothic" panose="020B0502020202020204" pitchFamily="34" charset="0"/>
            </a:endParaRPr>
          </a:p>
          <a:p>
            <a:pPr algn="l"/>
            <a:r>
              <a:rPr lang="pt-BR" b="1" dirty="0">
                <a:latin typeface="Century Gothic" panose="020B0502020202020204" pitchFamily="34" charset="0"/>
              </a:rPr>
              <a:t>BACHARELADO EM QUÍMICA (10 membros):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Coordenador do Curso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4 do IQ GFQ, GQA, GQI e GQO)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Matemática (GAN)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da Física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membro da Pós graduação em Química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 membro da Pós graduação em Geoquímica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Ex-Coordenador do Curso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9824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8CCB8D1-3A52-FF45-BFAE-2D1A83C60BAF}"/>
              </a:ext>
            </a:extLst>
          </p:cNvPr>
          <p:cNvSpPr txBox="1">
            <a:spLocks/>
          </p:cNvSpPr>
          <p:nvPr/>
        </p:nvSpPr>
        <p:spPr>
          <a:xfrm>
            <a:off x="0" y="216581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CONCEITOS ENADE/IDD/CPC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F926560C-739C-F34E-BF80-7D2759554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24406"/>
              </p:ext>
            </p:extLst>
          </p:nvPr>
        </p:nvGraphicFramePr>
        <p:xfrm>
          <a:off x="484307" y="1429176"/>
          <a:ext cx="6783782" cy="143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158">
                  <a:extLst>
                    <a:ext uri="{9D8B030D-6E8A-4147-A177-3AD203B41FA5}">
                      <a16:colId xmlns="" xmlns:a16="http://schemas.microsoft.com/office/drawing/2014/main" val="3803506301"/>
                    </a:ext>
                  </a:extLst>
                </a:gridCol>
                <a:gridCol w="923388">
                  <a:extLst>
                    <a:ext uri="{9D8B030D-6E8A-4147-A177-3AD203B41FA5}">
                      <a16:colId xmlns="" xmlns:a16="http://schemas.microsoft.com/office/drawing/2014/main" val="1568726547"/>
                    </a:ext>
                  </a:extLst>
                </a:gridCol>
                <a:gridCol w="796024">
                  <a:extLst>
                    <a:ext uri="{9D8B030D-6E8A-4147-A177-3AD203B41FA5}">
                      <a16:colId xmlns="" xmlns:a16="http://schemas.microsoft.com/office/drawing/2014/main" val="394533411"/>
                    </a:ext>
                  </a:extLst>
                </a:gridCol>
                <a:gridCol w="875627">
                  <a:extLst>
                    <a:ext uri="{9D8B030D-6E8A-4147-A177-3AD203B41FA5}">
                      <a16:colId xmlns="" xmlns:a16="http://schemas.microsoft.com/office/drawing/2014/main" val="1774347156"/>
                    </a:ext>
                  </a:extLst>
                </a:gridCol>
                <a:gridCol w="3486585">
                  <a:extLst>
                    <a:ext uri="{9D8B030D-6E8A-4147-A177-3AD203B41FA5}">
                      <a16:colId xmlns="" xmlns:a16="http://schemas.microsoft.com/office/drawing/2014/main" val="97470848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ANO DO ENADE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CONCEITO ENADE_FAIXA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IDD_FAIXA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CPC_FAIXA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14461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2005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XXXX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XXXX</a:t>
                      </a:r>
                      <a:endParaRPr lang="pt-BR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TODOS OS CURSOS DO IQ JUNTOS</a:t>
                      </a:r>
                      <a:endParaRPr lang="pt-BR" sz="12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71122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TODOS OS CURSOS DO IQ JUNTOS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614776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 A LICENCIATURA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737890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 A LICENCIATURA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930037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A LICENCIATURA EM QUÍMICA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4711145"/>
                  </a:ext>
                </a:extLst>
              </a:tr>
            </a:tbl>
          </a:graphicData>
        </a:graphic>
      </p:graphicFrame>
      <p:graphicFrame>
        <p:nvGraphicFramePr>
          <p:cNvPr id="14" name="ENADE">
            <a:extLst>
              <a:ext uri="{FF2B5EF4-FFF2-40B4-BE49-F238E27FC236}">
                <a16:creationId xmlns="" xmlns:a16="http://schemas.microsoft.com/office/drawing/2014/main" id="{F1DCBAB3-A1EE-FA4A-9106-22AA669F8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08453"/>
              </p:ext>
            </p:extLst>
          </p:nvPr>
        </p:nvGraphicFramePr>
        <p:xfrm>
          <a:off x="3790950" y="1429177"/>
          <a:ext cx="8401050" cy="54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9BA2106-7342-FE43-946D-B6E182A1DC80}"/>
              </a:ext>
            </a:extLst>
          </p:cNvPr>
          <p:cNvSpPr txBox="1"/>
          <p:nvPr/>
        </p:nvSpPr>
        <p:spPr>
          <a:xfrm>
            <a:off x="139116" y="6304003"/>
            <a:ext cx="45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portal.inep.gov.br</a:t>
            </a:r>
            <a:r>
              <a:rPr lang="pt-BR" dirty="0"/>
              <a:t>/web/</a:t>
            </a:r>
            <a:r>
              <a:rPr lang="pt-BR" dirty="0" err="1"/>
              <a:t>guest</a:t>
            </a:r>
            <a:r>
              <a:rPr lang="pt-BR" dirty="0"/>
              <a:t>/</a:t>
            </a:r>
            <a:r>
              <a:rPr lang="pt-BR" dirty="0" err="1"/>
              <a:t>relatorios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30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74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9B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606C2A-DCBB-2243-8FD3-05472600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1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4B2C67-1335-CB44-B1F9-5D9B8E7DF3D2}"/>
              </a:ext>
            </a:extLst>
          </p:cNvPr>
          <p:cNvSpPr txBox="1"/>
          <p:nvPr/>
        </p:nvSpPr>
        <p:spPr>
          <a:xfrm>
            <a:off x="7598229" y="4525347"/>
            <a:ext cx="337131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FBF249B-1352-9D4F-A976-1BDD753A96C9}"/>
              </a:ext>
            </a:extLst>
          </p:cNvPr>
          <p:cNvSpPr txBox="1">
            <a:spLocks/>
          </p:cNvSpPr>
          <p:nvPr/>
        </p:nvSpPr>
        <p:spPr>
          <a:xfrm>
            <a:off x="0" y="289322"/>
            <a:ext cx="6492113" cy="7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800" b="1" dirty="0">
                <a:latin typeface="Century Gothic" panose="020B0502020202020204" pitchFamily="34" charset="0"/>
              </a:rPr>
              <a:t>CONCEITOS ENADE/IDD/CPC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811FF4E1-991C-B54A-BC3C-B0698AA52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23654"/>
              </p:ext>
            </p:extLst>
          </p:nvPr>
        </p:nvGraphicFramePr>
        <p:xfrm>
          <a:off x="223959" y="1679521"/>
          <a:ext cx="7009662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091">
                  <a:extLst>
                    <a:ext uri="{9D8B030D-6E8A-4147-A177-3AD203B41FA5}">
                      <a16:colId xmlns="" xmlns:a16="http://schemas.microsoft.com/office/drawing/2014/main" val="1875626377"/>
                    </a:ext>
                  </a:extLst>
                </a:gridCol>
                <a:gridCol w="964453">
                  <a:extLst>
                    <a:ext uri="{9D8B030D-6E8A-4147-A177-3AD203B41FA5}">
                      <a16:colId xmlns="" xmlns:a16="http://schemas.microsoft.com/office/drawing/2014/main" val="1340080268"/>
                    </a:ext>
                  </a:extLst>
                </a:gridCol>
                <a:gridCol w="793666">
                  <a:extLst>
                    <a:ext uri="{9D8B030D-6E8A-4147-A177-3AD203B41FA5}">
                      <a16:colId xmlns="" xmlns:a16="http://schemas.microsoft.com/office/drawing/2014/main" val="2117950068"/>
                    </a:ext>
                  </a:extLst>
                </a:gridCol>
                <a:gridCol w="709234">
                  <a:extLst>
                    <a:ext uri="{9D8B030D-6E8A-4147-A177-3AD203B41FA5}">
                      <a16:colId xmlns="" xmlns:a16="http://schemas.microsoft.com/office/drawing/2014/main" val="3164512423"/>
                    </a:ext>
                  </a:extLst>
                </a:gridCol>
                <a:gridCol w="3985218">
                  <a:extLst>
                    <a:ext uri="{9D8B030D-6E8A-4147-A177-3AD203B41FA5}">
                      <a16:colId xmlns="" xmlns:a16="http://schemas.microsoft.com/office/drawing/2014/main" val="655385849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ANO DO ENADE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CONCEITO ENADE_FAIXA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IDD_FAIXA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CPC_FAIXA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22017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2005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XXXX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XXXX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34191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TODOS OS CURSOS DO IQ JUNTOS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139351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573756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* SOMENTE OS BACHARELADOS Q E QI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3562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* SOMENTE O BACHARELADO EM QUÍMICA INDUSTRIAL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23824856"/>
                  </a:ext>
                </a:extLst>
              </a:tr>
            </a:tbl>
          </a:graphicData>
        </a:graphic>
      </p:graphicFrame>
      <p:graphicFrame>
        <p:nvGraphicFramePr>
          <p:cNvPr id="14" name="ENADE">
            <a:extLst>
              <a:ext uri="{FF2B5EF4-FFF2-40B4-BE49-F238E27FC236}">
                <a16:creationId xmlns="" xmlns:a16="http://schemas.microsoft.com/office/drawing/2014/main" id="{3003FB8F-8BC2-D144-A672-2EAF47722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395816"/>
              </p:ext>
            </p:extLst>
          </p:nvPr>
        </p:nvGraphicFramePr>
        <p:xfrm>
          <a:off x="3246056" y="1688348"/>
          <a:ext cx="8945944" cy="516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7424CC3D-FF52-2D41-9E4C-088C84CBD83F}"/>
              </a:ext>
            </a:extLst>
          </p:cNvPr>
          <p:cNvSpPr txBox="1"/>
          <p:nvPr/>
        </p:nvSpPr>
        <p:spPr>
          <a:xfrm>
            <a:off x="139116" y="6304003"/>
            <a:ext cx="45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portal.inep.gov.br</a:t>
            </a:r>
            <a:r>
              <a:rPr lang="pt-BR" dirty="0"/>
              <a:t>/web/</a:t>
            </a:r>
            <a:r>
              <a:rPr lang="pt-BR" dirty="0" err="1"/>
              <a:t>guest</a:t>
            </a:r>
            <a:r>
              <a:rPr lang="pt-BR" dirty="0"/>
              <a:t>/</a:t>
            </a:r>
            <a:r>
              <a:rPr lang="pt-BR" dirty="0" err="1"/>
              <a:t>relatorios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996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Q-UFF_50 ANOS" id="{625FB788-6B24-B248-92B9-301C171F3B13}" vid="{6DD78B5F-4BCD-064F-BDBE-334B70A36E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1755</TotalTime>
  <Words>1317</Words>
  <Application>Microsoft Office PowerPoint</Application>
  <PresentationFormat>Personalizar</PresentationFormat>
  <Paragraphs>447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AVALIAÇÃO CRÍTICA DOS CURSOS DE QUÍMICA DO  IQ-UFF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rvcp@globo.com</dc:creator>
  <cp:lastModifiedBy>Kátia Zaccur Leal</cp:lastModifiedBy>
  <cp:revision>69</cp:revision>
  <cp:lastPrinted>2018-11-03T13:30:15Z</cp:lastPrinted>
  <dcterms:created xsi:type="dcterms:W3CDTF">2018-11-03T13:16:49Z</dcterms:created>
  <dcterms:modified xsi:type="dcterms:W3CDTF">2018-11-07T12:30:32Z</dcterms:modified>
</cp:coreProperties>
</file>