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65" r:id="rId2"/>
    <p:sldId id="268" r:id="rId3"/>
    <p:sldId id="266" r:id="rId4"/>
    <p:sldId id="267" r:id="rId5"/>
    <p:sldId id="269" r:id="rId6"/>
    <p:sldId id="276" r:id="rId7"/>
    <p:sldId id="270" r:id="rId8"/>
    <p:sldId id="275" r:id="rId9"/>
    <p:sldId id="271" r:id="rId10"/>
    <p:sldId id="274" r:id="rId11"/>
    <p:sldId id="272" r:id="rId12"/>
    <p:sldId id="273" r:id="rId13"/>
  </p:sldIdLst>
  <p:sldSz cx="9144000" cy="6858000" type="screen4x3"/>
  <p:notesSz cx="6888163" cy="10020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gFtCcRm6XlIHET2de62aXCj3JX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o Madureira" initials="JM" lastIdx="4" clrIdx="0">
    <p:extLst>
      <p:ext uri="{19B8F6BF-5375-455C-9EA6-DF929625EA0E}">
        <p15:presenceInfo xmlns:p15="http://schemas.microsoft.com/office/powerpoint/2012/main" userId="12eed2be8efd09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ff.br/sites/default/files/plano_de_contingencia_uff-covid-19-versao_3.pdf" TargetMode="External"/><Relationship Id="rId2" Type="http://schemas.openxmlformats.org/officeDocument/2006/relationships/hyperlink" Target="https://www.cff.org.br/userfiles/Corona001%20-%2016mar2020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hyperlink" Target="https://www4.inmetro.gov.br/sites/default/files/media/file/guia-termometro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8" name="Google Shape;86;p1"/>
          <p:cNvSpPr txBox="1"/>
          <p:nvPr/>
        </p:nvSpPr>
        <p:spPr>
          <a:xfrm>
            <a:off x="610087" y="1035194"/>
            <a:ext cx="6536301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58ED5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>
                <a:solidFill>
                  <a:schemeClr val="bg2"/>
                </a:solidFill>
                <a:latin typeface="Comic Sans MS"/>
                <a:ea typeface="Comic Sans MS"/>
                <a:cs typeface="Comic Sans MS"/>
                <a:sym typeface="Comic Sans MS"/>
              </a:rPr>
              <a:t>Manual de </a:t>
            </a:r>
            <a:r>
              <a:rPr lang="en-US" sz="3200" b="0" i="0" u="none" strike="noStrike" cap="none" dirty="0" err="1">
                <a:solidFill>
                  <a:schemeClr val="bg2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procedimentos</a:t>
            </a:r>
            <a:r>
              <a:rPr lang="en-US" sz="3200" b="0" i="0" u="none" strike="noStrike" cap="none" dirty="0">
                <a:solidFill>
                  <a:schemeClr val="bg2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3200" b="0" i="0" u="none" strike="noStrike" cap="none" dirty="0" err="1">
                <a:solidFill>
                  <a:schemeClr val="bg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para</a:t>
            </a:r>
            <a:r>
              <a:rPr lang="en-US" sz="3200" b="0" i="0" u="none" strike="noStrike" cap="none" dirty="0">
                <a:solidFill>
                  <a:schemeClr val="bg2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3200" b="0" i="0" u="none" strike="noStrike" cap="none" dirty="0" err="1">
                <a:solidFill>
                  <a:schemeClr val="bg2"/>
                </a:solidFill>
                <a:latin typeface="Comic Sans MS"/>
                <a:ea typeface="Comic Sans MS"/>
                <a:cs typeface="Comic Sans MS"/>
                <a:sym typeface="Comic Sans MS"/>
              </a:rPr>
              <a:t>zeladoria</a:t>
            </a:r>
            <a:r>
              <a:rPr lang="en-US" sz="3200" b="0" i="0" u="none" strike="noStrike" cap="none" dirty="0">
                <a:solidFill>
                  <a:schemeClr val="bg2"/>
                </a:solidFill>
                <a:latin typeface="Comic Sans MS"/>
                <a:ea typeface="Comic Sans MS"/>
                <a:cs typeface="Comic Sans MS"/>
                <a:sym typeface="Comic Sans MS"/>
              </a:rPr>
              <a:t> e </a:t>
            </a:r>
            <a:r>
              <a:rPr lang="en-US" sz="3200" b="0" i="0" u="none" strike="noStrike" cap="none" dirty="0" err="1">
                <a:solidFill>
                  <a:schemeClr val="bg2"/>
                </a:solidFill>
                <a:latin typeface="Comic Sans MS"/>
                <a:ea typeface="Comic Sans MS"/>
                <a:cs typeface="Comic Sans MS"/>
                <a:sym typeface="Comic Sans MS"/>
              </a:rPr>
              <a:t>vigilância</a:t>
            </a:r>
            <a:r>
              <a:rPr lang="en-US" sz="3200" b="0" i="0" u="none" strike="noStrike" cap="none" dirty="0">
                <a:solidFill>
                  <a:schemeClr val="bg2"/>
                </a:solidFill>
                <a:latin typeface="Comic Sans MS"/>
                <a:ea typeface="Comic Sans MS"/>
                <a:cs typeface="Comic Sans MS"/>
                <a:sym typeface="Comic Sans MS"/>
              </a:rPr>
              <a:t> patrimonial</a:t>
            </a:r>
            <a:endParaRPr dirty="0">
              <a:solidFill>
                <a:schemeClr val="bg2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7562" y="3011222"/>
            <a:ext cx="3276600" cy="22193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2" name="Imagem 2">
            <a:extLst>
              <a:ext uri="{FF2B5EF4-FFF2-40B4-BE49-F238E27FC236}">
                <a16:creationId xmlns:a16="http://schemas.microsoft.com/office/drawing/2014/main" id="{073B213D-C575-4492-8A4D-80A5906C2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853" y="3201469"/>
            <a:ext cx="114300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6">
            <a:extLst>
              <a:ext uri="{FF2B5EF4-FFF2-40B4-BE49-F238E27FC236}">
                <a16:creationId xmlns:a16="http://schemas.microsoft.com/office/drawing/2014/main" id="{6EBDBFF6-D735-4AD2-B887-819A180E5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853" y="5332691"/>
            <a:ext cx="158432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8">
            <a:extLst>
              <a:ext uri="{FF2B5EF4-FFF2-40B4-BE49-F238E27FC236}">
                <a16:creationId xmlns:a16="http://schemas.microsoft.com/office/drawing/2014/main" id="{4479D706-5BE7-453C-B93B-B61E2756A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853" y="4379394"/>
            <a:ext cx="15875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F5FEB616-D6E0-4F61-BBC9-C982471E4E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87337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471444" y="1810218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468764" y="3676077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Google Shape;112;p5"/>
          <p:cNvSpPr txBox="1"/>
          <p:nvPr/>
        </p:nvSpPr>
        <p:spPr>
          <a:xfrm>
            <a:off x="348200" y="882011"/>
            <a:ext cx="6183229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Técnica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endParaRPr dirty="0"/>
          </a:p>
        </p:txBody>
      </p:sp>
      <p:pic>
        <p:nvPicPr>
          <p:cNvPr id="13" name="Imagem 12" descr="comer e beb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7422" y="3403598"/>
            <a:ext cx="1743294" cy="1743294"/>
          </a:xfrm>
          <a:prstGeom prst="rect">
            <a:avLst/>
          </a:prstGeom>
        </p:spPr>
      </p:pic>
      <p:grpSp>
        <p:nvGrpSpPr>
          <p:cNvPr id="24" name="Grupo 23"/>
          <p:cNvGrpSpPr/>
          <p:nvPr/>
        </p:nvGrpSpPr>
        <p:grpSpPr>
          <a:xfrm>
            <a:off x="6395129" y="1718624"/>
            <a:ext cx="2323513" cy="1474911"/>
            <a:chOff x="4611859" y="4783015"/>
            <a:chExt cx="2323513" cy="1474911"/>
          </a:xfrm>
        </p:grpSpPr>
        <p:pic>
          <p:nvPicPr>
            <p:cNvPr id="17" name="Imagem 16" descr="corrid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1823" y="4783017"/>
              <a:ext cx="2284371" cy="1474909"/>
            </a:xfrm>
            <a:prstGeom prst="rect">
              <a:avLst/>
            </a:prstGeom>
          </p:spPr>
        </p:pic>
        <p:cxnSp>
          <p:nvCxnSpPr>
            <p:cNvPr id="19" name="Conector reto 18"/>
            <p:cNvCxnSpPr/>
            <p:nvPr/>
          </p:nvCxnSpPr>
          <p:spPr>
            <a:xfrm>
              <a:off x="4684542" y="4797083"/>
              <a:ext cx="2194560" cy="14349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flipV="1">
              <a:off x="4611859" y="4783015"/>
              <a:ext cx="2323513" cy="143256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D913301A-D023-4674-B05D-9EFD5B875D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  <p:sp>
        <p:nvSpPr>
          <p:cNvPr id="14" name="Google Shape;127;p7"/>
          <p:cNvSpPr txBox="1"/>
          <p:nvPr/>
        </p:nvSpPr>
        <p:spPr>
          <a:xfrm>
            <a:off x="820535" y="1604309"/>
            <a:ext cx="5488824" cy="360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pt-BR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Não é recomendada a medição após esforço físico. Aguarde alguns minutos para o indivíduo repousar.</a:t>
            </a:r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pt-BR" sz="8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pt-BR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Não é recomendada a medição se alimentando ou pouco depois, devendo aguardar alguns minutos.</a:t>
            </a:r>
          </a:p>
        </p:txBody>
      </p:sp>
      <p:sp>
        <p:nvSpPr>
          <p:cNvPr id="3" name="Seta para a direita 11">
            <a:extLst>
              <a:ext uri="{FF2B5EF4-FFF2-40B4-BE49-F238E27FC236}">
                <a16:creationId xmlns:a16="http://schemas.microsoft.com/office/drawing/2014/main" id="{31523BA9-A257-4AD1-98C9-AD97EA08CB6F}"/>
              </a:ext>
            </a:extLst>
          </p:cNvPr>
          <p:cNvSpPr/>
          <p:nvPr/>
        </p:nvSpPr>
        <p:spPr>
          <a:xfrm>
            <a:off x="441480" y="5541937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0134D93-0AFF-4B1B-B758-3C07A9F8A988}"/>
              </a:ext>
            </a:extLst>
          </p:cNvPr>
          <p:cNvSpPr txBox="1"/>
          <p:nvPr/>
        </p:nvSpPr>
        <p:spPr>
          <a:xfrm>
            <a:off x="740933" y="5298037"/>
            <a:ext cx="7899783" cy="1139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pt-BR" sz="2400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com suor ou com maquilhagem pode influenciar a medição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3" name="Google Shape;132;p8"/>
          <p:cNvSpPr txBox="1"/>
          <p:nvPr/>
        </p:nvSpPr>
        <p:spPr>
          <a:xfrm>
            <a:off x="717457" y="733721"/>
            <a:ext cx="3854543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Comic Sans MS"/>
              <a:buNone/>
            </a:pPr>
            <a:r>
              <a:rPr lang="en-US" sz="4000" b="0" i="0" u="none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	ATENÇÃO! </a:t>
            </a:r>
            <a:endParaRPr dirty="0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877F0A0B-D75E-4033-9E1E-B9AA11C0027B}"/>
              </a:ext>
            </a:extLst>
          </p:cNvPr>
          <p:cNvGrpSpPr/>
          <p:nvPr/>
        </p:nvGrpSpPr>
        <p:grpSpPr>
          <a:xfrm>
            <a:off x="866992" y="4343668"/>
            <a:ext cx="7705725" cy="1200288"/>
            <a:chOff x="409792" y="3559896"/>
            <a:chExt cx="8024780" cy="1200288"/>
          </a:xfrm>
        </p:grpSpPr>
        <p:sp>
          <p:nvSpPr>
            <p:cNvPr id="15" name="Seta para a direita 14"/>
            <p:cNvSpPr/>
            <p:nvPr/>
          </p:nvSpPr>
          <p:spPr>
            <a:xfrm>
              <a:off x="409792" y="3797574"/>
              <a:ext cx="287338" cy="233363"/>
            </a:xfrm>
            <a:prstGeom prst="rightArrow">
              <a:avLst/>
            </a:prstGeom>
            <a:solidFill>
              <a:srgbClr val="0000E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7" name="Google Shape;133;p8"/>
            <p:cNvSpPr txBox="1"/>
            <p:nvPr/>
          </p:nvSpPr>
          <p:spPr>
            <a:xfrm>
              <a:off x="728847" y="3559896"/>
              <a:ext cx="7705725" cy="12002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R="0" lvl="0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</a:pPr>
              <a:r>
                <a:rPr lang="en-US" sz="2400" b="0" i="0" u="none" dirty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 </a:t>
              </a:r>
              <a:r>
                <a:rPr lang="en-US" sz="2400" b="0" i="0" u="none" dirty="0" err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álcool</a:t>
              </a:r>
              <a:r>
                <a:rPr lang="en-US" sz="2400" b="0" i="0" u="none" dirty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</a:t>
              </a:r>
              <a:r>
                <a:rPr lang="en-US" sz="2400" b="0" i="0" u="none" dirty="0" err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pode</a:t>
              </a:r>
              <a:r>
                <a:rPr lang="en-US" sz="2400" b="0" i="0" u="none" dirty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</a:t>
              </a:r>
              <a:r>
                <a:rPr lang="en-US" sz="2400" b="0" i="0" u="none" dirty="0" err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danificar</a:t>
              </a:r>
              <a:r>
                <a:rPr lang="en-US" sz="2400" b="0" i="0" u="none" dirty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</a:t>
              </a:r>
              <a:r>
                <a:rPr lang="en-US" sz="2400" b="0" i="0" u="none" dirty="0" err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alguns</a:t>
              </a:r>
              <a:r>
                <a:rPr lang="en-US" sz="2400" b="0" i="0" u="none" dirty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</a:t>
              </a:r>
              <a:r>
                <a:rPr lang="en-US" sz="2400" b="0" i="0" u="none" dirty="0" err="1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materiais</a:t>
              </a:r>
              <a:r>
                <a:rPr lang="en-US" sz="2400" b="0" i="0" u="none" dirty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:</a:t>
              </a:r>
            </a:p>
            <a:p>
              <a:pPr marR="0" lvl="0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</a:pPr>
              <a:r>
                <a:rPr lang="en-US" sz="2400" dirty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	</a:t>
              </a:r>
              <a:r>
                <a:rPr lang="en-US" sz="2400" dirty="0">
                  <a:solidFill>
                    <a:srgbClr val="C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- </a:t>
              </a:r>
              <a:r>
                <a:rPr lang="en-US" sz="2400" b="0" i="0" u="none" dirty="0" err="1">
                  <a:solidFill>
                    <a:srgbClr val="C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tubos</a:t>
              </a:r>
              <a:r>
                <a:rPr lang="en-US" sz="2400" b="0" i="0" u="none" dirty="0">
                  <a:solidFill>
                    <a:srgbClr val="C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de </a:t>
              </a:r>
              <a:r>
                <a:rPr lang="en-US" sz="2400" b="0" i="0" u="none" dirty="0" err="1">
                  <a:solidFill>
                    <a:srgbClr val="C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plástico</a:t>
              </a:r>
              <a:r>
                <a:rPr lang="en-US" sz="2400" b="0" i="0" u="none" dirty="0">
                  <a:solidFill>
                    <a:srgbClr val="C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, silicone, borracha, colas.</a:t>
              </a:r>
              <a:r>
                <a:rPr lang="en-US" sz="2400" b="0" i="0" u="none" dirty="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</a:t>
              </a:r>
            </a:p>
          </p:txBody>
        </p:sp>
      </p:grpSp>
      <p:pic>
        <p:nvPicPr>
          <p:cNvPr id="18" name="Google Shape;13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21439" y="776248"/>
            <a:ext cx="1304852" cy="1138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4EC4A243-9208-4334-8399-1AA4A5FFB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  <p:sp>
        <p:nvSpPr>
          <p:cNvPr id="5" name="Seta para a direita 10">
            <a:extLst>
              <a:ext uri="{FF2B5EF4-FFF2-40B4-BE49-F238E27FC236}">
                <a16:creationId xmlns:a16="http://schemas.microsoft.com/office/drawing/2014/main" id="{4287DA8F-790B-4305-BAF7-1C60427C1EF1}"/>
              </a:ext>
            </a:extLst>
          </p:cNvPr>
          <p:cNvSpPr/>
          <p:nvPr/>
        </p:nvSpPr>
        <p:spPr>
          <a:xfrm>
            <a:off x="861280" y="2561339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" name="Google Shape;132;p8">
            <a:extLst>
              <a:ext uri="{FF2B5EF4-FFF2-40B4-BE49-F238E27FC236}">
                <a16:creationId xmlns:a16="http://schemas.microsoft.com/office/drawing/2014/main" id="{F8E89190-AEA4-4485-965D-559B7BA0CED8}"/>
              </a:ext>
            </a:extLst>
          </p:cNvPr>
          <p:cNvSpPr txBox="1"/>
          <p:nvPr/>
        </p:nvSpPr>
        <p:spPr>
          <a:xfrm>
            <a:off x="1173361" y="2177738"/>
            <a:ext cx="7399355" cy="172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Comic Sans MS"/>
              <a:buNone/>
            </a:pP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 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álcool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é 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altamente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inflamável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! Use 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sempre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longe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 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fontes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fogo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(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fogão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isqueiro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sz="2400" b="0" i="0" u="none" spc="-5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fósforo</a:t>
            </a:r>
            <a:r>
              <a:rPr lang="en-US" sz="2400" b="0" i="0" u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).</a:t>
            </a:r>
            <a:endParaRPr spc="-5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2" name="Google Shape;139;p9"/>
          <p:cNvSpPr txBox="1"/>
          <p:nvPr/>
        </p:nvSpPr>
        <p:spPr>
          <a:xfrm>
            <a:off x="334133" y="882015"/>
            <a:ext cx="5335148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Referências</a:t>
            </a:r>
            <a:r>
              <a:rPr lang="en-US" sz="32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bibliográficas</a:t>
            </a:r>
            <a:endParaRPr dirty="0"/>
          </a:p>
        </p:txBody>
      </p:sp>
      <p:sp>
        <p:nvSpPr>
          <p:cNvPr id="14" name="Google Shape;140;p9"/>
          <p:cNvSpPr txBox="1"/>
          <p:nvPr/>
        </p:nvSpPr>
        <p:spPr>
          <a:xfrm>
            <a:off x="410976" y="2139012"/>
            <a:ext cx="8237391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chemeClr val="dk1"/>
              </a:buClr>
              <a:buSzPts val="1400"/>
            </a:pPr>
            <a:r>
              <a:rPr lang="en-US" sz="1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CONSELHO FEDERAL DE FARMÁCIA – </a:t>
            </a:r>
            <a:r>
              <a:rPr lang="en-US" sz="1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Padronização</a:t>
            </a:r>
            <a:r>
              <a:rPr lang="en-US" sz="1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1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acessórios</a:t>
            </a:r>
            <a:r>
              <a:rPr lang="en-US" sz="1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para </a:t>
            </a:r>
            <a:r>
              <a:rPr lang="en-US" sz="1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medida</a:t>
            </a:r>
            <a:r>
              <a:rPr lang="en-US" sz="1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1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temperatura</a:t>
            </a:r>
            <a:r>
              <a:rPr lang="en-US" sz="1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-US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Disponível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2"/>
              </a:rPr>
              <a:t>https://www.cff.org.br/userfiles/Corona001%20-%2016mar2020.pdf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Acesso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10 de </a:t>
            </a:r>
            <a:r>
              <a:rPr lang="en-US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junho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1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2020.</a:t>
            </a:r>
          </a:p>
          <a:p>
            <a:pPr lvl="0">
              <a:buClr>
                <a:schemeClr val="dk1"/>
              </a:buClr>
              <a:buSzPts val="1400"/>
            </a:pPr>
            <a:endParaRPr lang="en-US" dirty="0">
              <a:solidFill>
                <a:schemeClr val="dk1"/>
              </a:solidFill>
              <a:latin typeface="Comic Sans MS"/>
              <a:sym typeface="Comic Sans MS"/>
            </a:endParaRPr>
          </a:p>
          <a:p>
            <a:pPr lvl="0">
              <a:buClr>
                <a:schemeClr val="dk1"/>
              </a:buClr>
              <a:buSzPts val="1400"/>
            </a:pPr>
            <a:r>
              <a:rPr lang="en-US" dirty="0">
                <a:solidFill>
                  <a:schemeClr val="dk1"/>
                </a:solidFill>
                <a:latin typeface="Comic Sans MS"/>
                <a:sym typeface="Comic Sans MS"/>
              </a:rPr>
              <a:t>UNIVERSIDADE FEDERAL FLUMINENSE – Plano de </a:t>
            </a:r>
            <a:r>
              <a:rPr lang="en-US" dirty="0" err="1">
                <a:solidFill>
                  <a:schemeClr val="dk1"/>
                </a:solidFill>
                <a:latin typeface="Comic Sans MS"/>
                <a:sym typeface="Comic Sans MS"/>
              </a:rPr>
              <a:t>Contingência</a:t>
            </a:r>
            <a:r>
              <a:rPr lang="en-US" dirty="0">
                <a:solidFill>
                  <a:schemeClr val="dk1"/>
                </a:solidFill>
                <a:latin typeface="Comic Sans MS"/>
                <a:sym typeface="Comic Sans MS"/>
              </a:rPr>
              <a:t>. </a:t>
            </a:r>
            <a:r>
              <a:rPr lang="en-US" dirty="0" err="1">
                <a:solidFill>
                  <a:schemeClr val="dk1"/>
                </a:solidFill>
                <a:latin typeface="Comic Sans MS"/>
                <a:sym typeface="Comic Sans MS"/>
              </a:rPr>
              <a:t>Disponível</a:t>
            </a:r>
            <a:r>
              <a:rPr lang="en-US" dirty="0">
                <a:solidFill>
                  <a:schemeClr val="dk1"/>
                </a:solidFill>
                <a:latin typeface="Comic Sans MS"/>
                <a:sym typeface="Comic Sans M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omic Sans MS"/>
                <a:sym typeface="Comic Sans MS"/>
              </a:rPr>
              <a:t>em</a:t>
            </a:r>
            <a:r>
              <a:rPr lang="en-US" dirty="0">
                <a:solidFill>
                  <a:schemeClr val="dk1"/>
                </a:solidFill>
                <a:latin typeface="Comic Sans MS"/>
                <a:sym typeface="Comic Sans MS"/>
              </a:rPr>
              <a:t>: 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http://www.uff.br/sites/default/files/plano_de_contingencia_uff-covid-19-versao_3.pdf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-US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Acesso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08 de </a:t>
            </a:r>
            <a:r>
              <a:rPr lang="en-US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junho</a:t>
            </a:r>
            <a:r>
              <a:rPr lang="en-US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2020.</a:t>
            </a:r>
          </a:p>
          <a:p>
            <a:pPr lvl="0">
              <a:buClr>
                <a:schemeClr val="dk1"/>
              </a:buClr>
              <a:buSzPts val="1400"/>
            </a:pPr>
            <a:endParaRPr lang="en-US" dirty="0">
              <a:solidFill>
                <a:schemeClr val="dk1"/>
              </a:solidFill>
              <a:latin typeface="Comic Sans MS"/>
              <a:sym typeface="Comic Sans MS"/>
            </a:endParaRPr>
          </a:p>
          <a:p>
            <a:pPr lvl="0">
              <a:buClr>
                <a:schemeClr val="dk1"/>
              </a:buClr>
              <a:buSzPts val="1400"/>
            </a:pPr>
            <a:r>
              <a:rPr lang="en-US" dirty="0">
                <a:solidFill>
                  <a:schemeClr val="dk1"/>
                </a:solidFill>
                <a:latin typeface="Comic Sans MS"/>
                <a:sym typeface="Comic Sans MS"/>
              </a:rPr>
              <a:t>INMETRO - </a:t>
            </a:r>
            <a:r>
              <a:rPr lang="pt-BR" dirty="0">
                <a:effectLst/>
                <a:latin typeface="Arial" panose="020B0604020202020204" pitchFamily="34" charset="0"/>
              </a:rPr>
              <a:t>Guia Termômetro Infravermelho: Guia de boas práticas para uso de termômetros de </a:t>
            </a:r>
            <a:r>
              <a:rPr lang="pt-BR" dirty="0">
                <a:latin typeface="Arial" panose="020B0604020202020204" pitchFamily="34" charset="0"/>
              </a:rPr>
              <a:t>infravermelho para realizar medições de temperatura humana, 19 de maio de 2020. Disponível em </a:t>
            </a:r>
            <a:r>
              <a:rPr lang="pt-BR" dirty="0">
                <a:latin typeface="Arial" panose="020B0604020202020204" pitchFamily="34" charset="0"/>
                <a:hlinkClick r:id="rId4"/>
              </a:rPr>
              <a:t>https://www4.inmetro.gov.br/sites/default/files/media/file/guia-termometro.pdf</a:t>
            </a:r>
            <a:r>
              <a:rPr lang="pt-BR" dirty="0">
                <a:latin typeface="Arial" panose="020B0604020202020204" pitchFamily="34" charset="0"/>
              </a:rPr>
              <a:t>. Acesso em 30 de agosto de 2020.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1F4A353-53A7-4646-9B79-88395161CE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397753" y="2246735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409472" y="3074379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Google Shape;106;p4"/>
          <p:cNvSpPr txBox="1"/>
          <p:nvPr/>
        </p:nvSpPr>
        <p:spPr>
          <a:xfrm>
            <a:off x="320066" y="1107098"/>
            <a:ext cx="6550998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acesso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IQ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será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liberado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se:</a:t>
            </a:r>
            <a:endParaRPr dirty="0"/>
          </a:p>
        </p:txBody>
      </p:sp>
      <p:sp>
        <p:nvSpPr>
          <p:cNvPr id="14" name="Google Shape;107;p4"/>
          <p:cNvSpPr txBox="1"/>
          <p:nvPr/>
        </p:nvSpPr>
        <p:spPr>
          <a:xfrm>
            <a:off x="689316" y="2120866"/>
            <a:ext cx="7484011" cy="400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nome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constar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planilha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dia.</a:t>
            </a:r>
            <a:endParaRPr dirty="0"/>
          </a:p>
          <a:p>
            <a:pPr marL="457200" marR="0" lvl="0" indent="-4572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4572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temperatura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medida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for inferior a 37,5 ºC.</a:t>
            </a:r>
            <a:endParaRPr dirty="0"/>
          </a:p>
          <a:p>
            <a:pPr marL="457200" marR="0" lvl="0" indent="-3048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4572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Estiver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usando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máscara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dirty="0"/>
          </a:p>
          <a:p>
            <a:pPr marL="457200" marR="0" lvl="0" indent="-3048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4572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Efetuar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higienização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calçado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dirty="0"/>
          </a:p>
          <a:p>
            <a:pPr marL="457200" marR="0" lvl="0" indent="-3048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4572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Efetuar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higienização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das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mãos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com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álcool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gel.</a:t>
            </a:r>
            <a:endParaRPr dirty="0"/>
          </a:p>
        </p:txBody>
      </p:sp>
      <p:sp>
        <p:nvSpPr>
          <p:cNvPr id="15" name="Seta para a direita 14"/>
          <p:cNvSpPr/>
          <p:nvPr/>
        </p:nvSpPr>
        <p:spPr>
          <a:xfrm>
            <a:off x="350857" y="3972367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0" name="Seta para a direita 19"/>
          <p:cNvSpPr/>
          <p:nvPr/>
        </p:nvSpPr>
        <p:spPr>
          <a:xfrm>
            <a:off x="334445" y="4842219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360236" y="5655801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22" name="Imagem 21" descr="check li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4237" y="3307742"/>
            <a:ext cx="1507581" cy="2083777"/>
          </a:xfrm>
          <a:prstGeom prst="rect">
            <a:avLst/>
          </a:prstGeom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414EA7BC-55AB-4C2C-B95B-D2B2C21033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7" name="Google Shape;92;p2"/>
          <p:cNvSpPr txBox="1"/>
          <p:nvPr/>
        </p:nvSpPr>
        <p:spPr>
          <a:xfrm>
            <a:off x="408253" y="858759"/>
            <a:ext cx="5903912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Controle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dos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Acessos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IQ </a:t>
            </a:r>
            <a:endParaRPr dirty="0"/>
          </a:p>
        </p:txBody>
      </p:sp>
      <p:sp>
        <p:nvSpPr>
          <p:cNvPr id="10" name="Google Shape;93;p2"/>
          <p:cNvSpPr txBox="1"/>
          <p:nvPr/>
        </p:nvSpPr>
        <p:spPr>
          <a:xfrm>
            <a:off x="650808" y="2091150"/>
            <a:ext cx="8110537" cy="4560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pt-BR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 uso de máscara é obrigatório!</a:t>
            </a:r>
          </a:p>
          <a:p>
            <a:pPr>
              <a:buClr>
                <a:schemeClr val="dk1"/>
              </a:buClr>
              <a:buSzPts val="2400"/>
            </a:pPr>
            <a:endParaRPr lang="pt-BR" sz="2400" dirty="0">
              <a:solidFill>
                <a:schemeClr val="dk1"/>
              </a:solidFill>
              <a:latin typeface="Comic Sans MS"/>
              <a:sym typeface="Comic Sans MS"/>
            </a:endParaRP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onfrontar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nome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servidor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com 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planilha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por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meio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documento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identificação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en-US" sz="24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Perguntar</a:t>
            </a:r>
            <a:r>
              <a:rPr lang="en-US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à </a:t>
            </a:r>
            <a:r>
              <a:rPr lang="en-US" sz="24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pessoa</a:t>
            </a:r>
            <a:r>
              <a:rPr lang="en-US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se </a:t>
            </a:r>
            <a:r>
              <a:rPr lang="en-US" sz="24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tomou</a:t>
            </a:r>
            <a:r>
              <a:rPr lang="en-US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antitérmico</a:t>
            </a:r>
            <a:r>
              <a:rPr lang="en-US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lang="en-US" sz="2400" b="0" i="0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R="0" lvl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Aferir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temperatura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corporal do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servidor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sz="24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utilizando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infravermelho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 registrar o valor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planilha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pt-BR" sz="2400" b="0" i="0" u="sng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</a:t>
            </a:r>
            <a:r>
              <a:rPr lang="en-US" sz="2400" u="sng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ão</a:t>
            </a:r>
            <a:r>
              <a:rPr lang="en-US" sz="2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é </a:t>
            </a:r>
            <a:r>
              <a:rPr lang="en-US" sz="2400" u="sng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recomendado</a:t>
            </a:r>
            <a:r>
              <a:rPr lang="en-US" sz="2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u="sng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conversar</a:t>
            </a:r>
            <a:r>
              <a:rPr lang="en-US" sz="2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u="sng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próximo</a:t>
            </a:r>
            <a:r>
              <a:rPr lang="en-US" sz="2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u="sng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às</a:t>
            </a:r>
            <a:r>
              <a:rPr lang="en-US" sz="2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u="sng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pessoas</a:t>
            </a:r>
            <a:r>
              <a:rPr lang="en-US" sz="2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sz="2400" u="sng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durante</a:t>
            </a:r>
            <a:r>
              <a:rPr lang="en-US" sz="2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 </a:t>
            </a:r>
            <a:r>
              <a:rPr lang="en-US" sz="2400" u="sng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medição</a:t>
            </a:r>
            <a:r>
              <a:rPr lang="en-US" sz="2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2400" u="sng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temperatura</a:t>
            </a:r>
            <a:r>
              <a:rPr lang="en-US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sz="24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R="0" lvl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355550" y="2207547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353201" y="2940735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>
            <a:off x="337377" y="4069223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>
            <a:off x="333180" y="4857281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15" name="Google Shape;91;p2"/>
          <p:cNvPicPr preferRelativeResize="0">
            <a:picLocks noChangeAspect="1"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59042" y="1610528"/>
            <a:ext cx="1306527" cy="1162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0B9A96DA-6DD1-45D2-B3EF-91891D952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7" name="Google Shape;92;p2"/>
          <p:cNvSpPr txBox="1"/>
          <p:nvPr/>
        </p:nvSpPr>
        <p:spPr>
          <a:xfrm>
            <a:off x="408253" y="858759"/>
            <a:ext cx="5903912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Controle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dos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Acessos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IQ </a:t>
            </a:r>
            <a:endParaRPr dirty="0"/>
          </a:p>
        </p:txBody>
      </p:sp>
      <p:sp>
        <p:nvSpPr>
          <p:cNvPr id="11" name="Seta para a direita 10"/>
          <p:cNvSpPr/>
          <p:nvPr/>
        </p:nvSpPr>
        <p:spPr>
          <a:xfrm>
            <a:off x="612978" y="1765496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610303" y="4296259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Google Shape;99;p3"/>
          <p:cNvSpPr txBox="1">
            <a:spLocks/>
          </p:cNvSpPr>
          <p:nvPr/>
        </p:nvSpPr>
        <p:spPr>
          <a:xfrm>
            <a:off x="1024430" y="1679346"/>
            <a:ext cx="4886530" cy="1321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chemeClr val="dk1"/>
              </a:buClr>
              <a:buSzPts val="2400"/>
              <a:defRPr/>
            </a:pP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mic Sans MS" pitchFamily="66" charset="0"/>
                <a:ea typeface="Comic Sans MS"/>
                <a:cs typeface="Comic Sans MS"/>
                <a:sym typeface="Comic Sans MS"/>
              </a:rPr>
              <a:t>Orientar a permanência </a:t>
            </a:r>
            <a:r>
              <a:rPr lang="pt-BR" sz="2400" dirty="0">
                <a:solidFill>
                  <a:schemeClr val="tx1"/>
                </a:solidFill>
                <a:latin typeface="Comic Sans MS" pitchFamily="66" charset="0"/>
                <a:ea typeface="Comic Sans MS"/>
                <a:cs typeface="Comic Sans MS"/>
                <a:sym typeface="Comic Sans MS"/>
              </a:rPr>
              <a:t>por </a:t>
            </a:r>
            <a:r>
              <a:rPr lang="pt-BR" sz="2400" dirty="0">
                <a:solidFill>
                  <a:schemeClr val="dk1"/>
                </a:solidFill>
                <a:latin typeface="Comic Sans MS" pitchFamily="66" charset="0"/>
                <a:ea typeface="Comic Sans MS"/>
                <a:cs typeface="Comic Sans MS"/>
                <a:sym typeface="Comic Sans MS"/>
              </a:rPr>
              <a:t>vários segundos do 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mic Sans MS" pitchFamily="66" charset="0"/>
                <a:ea typeface="Comic Sans MS"/>
                <a:cs typeface="Comic Sans MS"/>
                <a:sym typeface="Comic Sans MS"/>
              </a:rPr>
              <a:t>calçado no tapete higienizador.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024430" y="4137736"/>
            <a:ext cx="4886530" cy="13234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t-BR" sz="2400" dirty="0">
                <a:solidFill>
                  <a:schemeClr val="dk1"/>
                </a:solidFill>
                <a:latin typeface="Comic Sans MS" pitchFamily="66" charset="0"/>
                <a:ea typeface="Comic Sans MS"/>
                <a:cs typeface="Comic Sans MS"/>
                <a:sym typeface="Comic Sans MS"/>
              </a:rPr>
              <a:t>Orientar a higienização das mãos com álcool gel, através dos totens localizados na entrada do prédio.</a:t>
            </a:r>
            <a:endParaRPr lang="pt-BR" sz="2400" dirty="0">
              <a:latin typeface="Comic Sans MS" pitchFamily="66" charset="0"/>
            </a:endParaRPr>
          </a:p>
          <a:p>
            <a:endParaRPr lang="pt-BR" dirty="0"/>
          </a:p>
        </p:txBody>
      </p:sp>
      <p:pic>
        <p:nvPicPr>
          <p:cNvPr id="18" name="Google Shape;100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74184" y="1642726"/>
            <a:ext cx="2194488" cy="1999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4184" y="3841861"/>
            <a:ext cx="1706000" cy="251838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F4D14BAE-196B-4434-A9F7-BACEEE5A64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14;p5">
            <a:extLst>
              <a:ext uri="{FF2B5EF4-FFF2-40B4-BE49-F238E27FC236}">
                <a16:creationId xmlns:a16="http://schemas.microsoft.com/office/drawing/2014/main" id="{1E92FC22-F868-4FFC-BFDF-687B06D389F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0708" t="17086" r="9525" b="23975"/>
          <a:stretch/>
        </p:blipFill>
        <p:spPr>
          <a:xfrm>
            <a:off x="7419985" y="1617835"/>
            <a:ext cx="1519680" cy="170595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397753" y="1965375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395586" y="3030246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397753" y="5150678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Google Shape;112;p5"/>
          <p:cNvSpPr txBox="1"/>
          <p:nvPr/>
        </p:nvSpPr>
        <p:spPr>
          <a:xfrm>
            <a:off x="348200" y="882011"/>
            <a:ext cx="6157103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Técnica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endParaRPr dirty="0"/>
          </a:p>
        </p:txBody>
      </p:sp>
      <p:sp>
        <p:nvSpPr>
          <p:cNvPr id="17" name="Google Shape;113;p5"/>
          <p:cNvSpPr txBox="1"/>
          <p:nvPr/>
        </p:nvSpPr>
        <p:spPr>
          <a:xfrm>
            <a:off x="797017" y="1718624"/>
            <a:ext cx="586504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Retire o </a:t>
            </a: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estojo</a:t>
            </a: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protetor</a:t>
            </a: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r>
              <a:rPr lang="pt-BR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A170E12-ADE5-474C-9845-90378FDF71DF}"/>
              </a:ext>
            </a:extLst>
          </p:cNvPr>
          <p:cNvSpPr txBox="1"/>
          <p:nvPr/>
        </p:nvSpPr>
        <p:spPr>
          <a:xfrm>
            <a:off x="705590" y="4903262"/>
            <a:ext cx="8153645" cy="1139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pt-BR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um cotonete macio e álcool para limpá-lo com cuidado, se necessário. Evite arranhar a lente ou o sensor.</a:t>
            </a:r>
            <a:endParaRPr lang="pt-BR" sz="2400" spc="-4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56154B8-06E6-4A44-B88B-984ECF37773B}"/>
              </a:ext>
            </a:extLst>
          </p:cNvPr>
          <p:cNvSpPr txBox="1"/>
          <p:nvPr/>
        </p:nvSpPr>
        <p:spPr>
          <a:xfrm>
            <a:off x="761094" y="2770009"/>
            <a:ext cx="7256234" cy="1691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0" i="0" u="none" strike="noStrike" cap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Verifique se a lente ou o sensor de infravermelho estão livres de detritos, sujeira ou condensação</a:t>
            </a:r>
            <a:br>
              <a:rPr lang="pt-BR" sz="2400" b="0" i="0" u="none" strike="noStrike" cap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pt-BR" sz="2400" b="0" i="0" u="none" strike="noStrike" cap="none" spc="-5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 possam afetar a precisão da leitura.</a:t>
            </a:r>
            <a:endParaRPr lang="pt-BR" sz="2400" spc="-50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BDBCA41-6804-406F-90D7-4083F9D6B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397753" y="1965375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397753" y="4144091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Seta para a direita 14"/>
          <p:cNvSpPr/>
          <p:nvPr/>
        </p:nvSpPr>
        <p:spPr>
          <a:xfrm>
            <a:off x="399161" y="5244401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Google Shape;112;p5"/>
          <p:cNvSpPr txBox="1"/>
          <p:nvPr/>
        </p:nvSpPr>
        <p:spPr>
          <a:xfrm>
            <a:off x="348200" y="882011"/>
            <a:ext cx="6013411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Técnica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endParaRPr dirty="0"/>
          </a:p>
        </p:txBody>
      </p:sp>
      <p:sp>
        <p:nvSpPr>
          <p:cNvPr id="17" name="Google Shape;113;p5"/>
          <p:cNvSpPr txBox="1"/>
          <p:nvPr/>
        </p:nvSpPr>
        <p:spPr>
          <a:xfrm>
            <a:off x="797017" y="1718624"/>
            <a:ext cx="7947822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Ligue o </a:t>
            </a: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pressionando</a:t>
            </a: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 </a:t>
            </a: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botão</a:t>
            </a:r>
            <a:b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liga</a:t>
            </a: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/</a:t>
            </a: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desliga</a:t>
            </a:r>
            <a: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 </a:t>
            </a:r>
            <a:r>
              <a:rPr lang="en-US" sz="2400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confirme</a:t>
            </a:r>
            <a: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se </a:t>
            </a:r>
            <a:r>
              <a:rPr lang="en-US" sz="2400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está</a:t>
            </a:r>
            <a: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no modo de</a:t>
            </a:r>
            <a:b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2400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medição</a:t>
            </a:r>
            <a: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2400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temperatura</a:t>
            </a:r>
            <a: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corporal.</a:t>
            </a:r>
            <a:endParaRPr lang="en-US" sz="2400" b="0" i="0" u="none" strike="noStrike" cap="none" spc="-4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itchFamily="2" charset="2"/>
              <a:buChar char="ü"/>
            </a:pPr>
            <a:endParaRPr sz="2400" spc="-40" dirty="0"/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Verifique</a:t>
            </a: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no visor se o </a:t>
            </a: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ícone</a:t>
            </a: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&lt;°C&gt; </a:t>
            </a:r>
            <a:r>
              <a:rPr lang="en-US" sz="2400" b="0" i="0" u="none" strike="noStrike" cap="none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está</a:t>
            </a:r>
            <a:r>
              <a:rPr lang="en-US" sz="2400" b="0" i="0" u="none" strike="noStrike" cap="none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selecionado</a:t>
            </a:r>
            <a: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lang="en-US" sz="2400" b="0" i="0" u="none" strike="noStrike" cap="none" spc="-4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itchFamily="2" charset="2"/>
              <a:buChar char="ü"/>
            </a:pPr>
            <a:endParaRPr sz="2400" spc="-40" dirty="0"/>
          </a:p>
          <a:p>
            <a:pPr lvl="0">
              <a:lnSpc>
                <a:spcPct val="150000"/>
              </a:lnSpc>
              <a:buClr>
                <a:schemeClr val="dk1"/>
              </a:buClr>
              <a:buSzPts val="2400"/>
            </a:pPr>
            <a:r>
              <a:rPr lang="en-US" sz="2400" b="0" i="0" u="none" strike="noStrike" cap="none" spc="-1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Posicione</a:t>
            </a:r>
            <a:r>
              <a:rPr lang="en-US" sz="2400" b="0" i="0" u="none" strike="noStrike" cap="none" spc="-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 sensor </a:t>
            </a:r>
            <a:r>
              <a:rPr lang="en-US" sz="2400" b="0" i="0" u="none" strike="noStrike" cap="none" spc="-1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próximo</a:t>
            </a:r>
            <a:r>
              <a:rPr lang="en-US" sz="2400" b="0" i="0" u="none" strike="noStrike" cap="none" spc="-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da </a:t>
            </a:r>
            <a:r>
              <a:rPr lang="en-US" sz="2400" b="0" i="0" u="none" strike="noStrike" cap="none" spc="-1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</a:t>
            </a:r>
            <a:r>
              <a:rPr lang="en-US" sz="2400" b="0" i="0" u="none" strike="noStrike" cap="none" spc="-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(</a:t>
            </a:r>
            <a:r>
              <a:rPr lang="en-US" sz="2400" spc="-100" dirty="0">
                <a:solidFill>
                  <a:srgbClr val="C00000"/>
                </a:solidFill>
                <a:latin typeface="Comic Sans MS"/>
                <a:sym typeface="Comic Sans MS"/>
              </a:rPr>
              <a:t>3 a 5 cm de </a:t>
            </a:r>
            <a:r>
              <a:rPr lang="en-US" sz="2400" spc="-100" dirty="0" err="1">
                <a:solidFill>
                  <a:srgbClr val="C00000"/>
                </a:solidFill>
                <a:latin typeface="Comic Sans MS"/>
                <a:sym typeface="Comic Sans MS"/>
              </a:rPr>
              <a:t>distância</a:t>
            </a:r>
            <a:r>
              <a:rPr lang="en-US" sz="2400" spc="-100" dirty="0">
                <a:solidFill>
                  <a:schemeClr val="tx1"/>
                </a:solidFill>
                <a:latin typeface="Comic Sans MS"/>
                <a:sym typeface="Comic Sans MS"/>
              </a:rPr>
              <a:t>), </a:t>
            </a:r>
            <a:r>
              <a:rPr lang="en-US" sz="2400" spc="-100" dirty="0" err="1">
                <a:solidFill>
                  <a:schemeClr val="tx1"/>
                </a:solidFill>
                <a:latin typeface="Comic Sans MS"/>
                <a:sym typeface="Comic Sans MS"/>
              </a:rPr>
              <a:t>orientando</a:t>
            </a:r>
            <a:r>
              <a:rPr lang="en-US" sz="2400" spc="-100" dirty="0">
                <a:solidFill>
                  <a:schemeClr val="tx1"/>
                </a:solidFill>
                <a:latin typeface="Comic Sans MS"/>
                <a:sym typeface="Comic Sans MS"/>
              </a:rPr>
              <a:t>-o </a:t>
            </a:r>
            <a:r>
              <a:rPr lang="en-US" sz="2400" spc="-100" dirty="0" err="1">
                <a:solidFill>
                  <a:schemeClr val="tx1"/>
                </a:solidFill>
                <a:latin typeface="Comic Sans MS"/>
                <a:sym typeface="Comic Sans MS"/>
              </a:rPr>
              <a:t>perpendicularmente</a:t>
            </a:r>
            <a:r>
              <a:rPr lang="en-US" sz="2400" spc="-100" dirty="0">
                <a:solidFill>
                  <a:schemeClr val="tx1"/>
                </a:solidFill>
                <a:latin typeface="Comic Sans MS"/>
                <a:sym typeface="Comic Sans MS"/>
              </a:rPr>
              <a:t> (</a:t>
            </a:r>
            <a:r>
              <a:rPr lang="pt-BR" sz="2400" spc="-100" dirty="0"/>
              <a:t>“⊥”) </a:t>
            </a:r>
            <a:r>
              <a:rPr lang="en-US" sz="2400" spc="-100" dirty="0">
                <a:solidFill>
                  <a:schemeClr val="dk1"/>
                </a:solidFill>
                <a:latin typeface="Comic Sans MS"/>
                <a:sym typeface="Comic Sans MS"/>
              </a:rPr>
              <a:t>e </a:t>
            </a:r>
            <a:r>
              <a:rPr lang="en-US" sz="2400" b="0" i="0" u="none" strike="noStrike" cap="none" spc="-1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aperte</a:t>
            </a:r>
            <a:r>
              <a:rPr lang="en-US" sz="2400" b="0" i="0" u="none" strike="noStrike" cap="none" spc="-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 </a:t>
            </a:r>
            <a:r>
              <a:rPr lang="en-US" sz="2400" b="0" i="0" u="none" strike="noStrike" cap="none" spc="-1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gatilho</a:t>
            </a:r>
            <a:r>
              <a:rPr lang="en-US" sz="2400" b="0" i="0" u="none" strike="noStrike" cap="none" spc="-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sz="2400" b="0" i="0" u="none" spc="-1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" name="Google Shape;114;p5">
            <a:extLst>
              <a:ext uri="{FF2B5EF4-FFF2-40B4-BE49-F238E27FC236}">
                <a16:creationId xmlns:a16="http://schemas.microsoft.com/office/drawing/2014/main" id="{1E92FC22-F868-4FFC-BFDF-687B06D389F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0708" t="17086" r="9525" b="23975"/>
          <a:stretch/>
        </p:blipFill>
        <p:spPr>
          <a:xfrm>
            <a:off x="6883844" y="1731862"/>
            <a:ext cx="1634973" cy="1863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38A0DDAB-8452-4C40-9B2B-78FA6370FD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355550" y="1917136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Google Shape;112;p5"/>
          <p:cNvSpPr txBox="1"/>
          <p:nvPr/>
        </p:nvSpPr>
        <p:spPr>
          <a:xfrm>
            <a:off x="348201" y="882011"/>
            <a:ext cx="6026474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Técnica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endParaRPr dirty="0"/>
          </a:p>
        </p:txBody>
      </p:sp>
      <p:sp>
        <p:nvSpPr>
          <p:cNvPr id="13" name="Google Shape;120;p6"/>
          <p:cNvSpPr txBox="1"/>
          <p:nvPr/>
        </p:nvSpPr>
        <p:spPr>
          <a:xfrm>
            <a:off x="616307" y="1679788"/>
            <a:ext cx="8181955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lnSpc>
                <a:spcPct val="150000"/>
              </a:lnSpc>
              <a:buClr>
                <a:schemeClr val="dk1"/>
              </a:buClr>
              <a:buSzPts val="2400"/>
            </a:pPr>
            <a:r>
              <a:rPr lang="pt-BR" sz="2400" dirty="0">
                <a:latin typeface="Comic Sans MS" pitchFamily="66" charset="0"/>
              </a:rPr>
              <a:t>Se a temperatura medida: </a:t>
            </a:r>
          </a:p>
          <a:p>
            <a:pPr lvl="0" algn="just">
              <a:lnSpc>
                <a:spcPct val="150000"/>
              </a:lnSpc>
              <a:buClr>
                <a:schemeClr val="dk1"/>
              </a:buClr>
              <a:buSzPts val="2400"/>
            </a:pPr>
            <a:r>
              <a:rPr lang="pt-BR" sz="2400" dirty="0">
                <a:solidFill>
                  <a:schemeClr val="tx1"/>
                </a:solidFill>
                <a:latin typeface="Comic Sans MS" pitchFamily="66" charset="0"/>
              </a:rPr>
              <a:t>- Estiver entre </a:t>
            </a:r>
            <a:r>
              <a:rPr lang="pt-BR" sz="2400" dirty="0">
                <a:latin typeface="Comic Sans MS" pitchFamily="66" charset="0"/>
              </a:rPr>
              <a:t>36,0ºC e 37,4</a:t>
            </a:r>
            <a: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°C</a:t>
            </a:r>
            <a:r>
              <a:rPr lang="pt-BR" sz="2400" dirty="0">
                <a:latin typeface="Comic Sans MS" pitchFamily="66" charset="0"/>
              </a:rPr>
              <a:t> - Temperatura normal </a:t>
            </a:r>
          </a:p>
          <a:p>
            <a:pPr lvl="0" algn="just">
              <a:lnSpc>
                <a:spcPct val="150000"/>
              </a:lnSpc>
              <a:buClr>
                <a:schemeClr val="dk1"/>
              </a:buClr>
              <a:buSzPts val="2400"/>
            </a:pPr>
            <a:r>
              <a:rPr lang="pt-BR" sz="2400" dirty="0">
                <a:solidFill>
                  <a:schemeClr val="tx1"/>
                </a:solidFill>
                <a:latin typeface="Comic Sans MS" pitchFamily="66" charset="0"/>
              </a:rPr>
              <a:t>- For maior ou igual a </a:t>
            </a:r>
            <a:r>
              <a:rPr lang="pt-BR" sz="2400" dirty="0">
                <a:solidFill>
                  <a:srgbClr val="C00000"/>
                </a:solidFill>
                <a:latin typeface="Comic Sans MS" pitchFamily="66" charset="0"/>
              </a:rPr>
              <a:t>37,5</a:t>
            </a:r>
            <a:r>
              <a:rPr lang="en-US" sz="2400" spc="-4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°C</a:t>
            </a:r>
            <a: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</a:t>
            </a:r>
            <a:r>
              <a:rPr lang="en-US" sz="2400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Indicação</a:t>
            </a:r>
            <a:r>
              <a:rPr lang="en-US" sz="2400" spc="-4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2400" spc="-4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febre</a:t>
            </a:r>
            <a:endParaRPr lang="pt-BR" sz="2400" dirty="0">
              <a:latin typeface="Comic Sans MS" pitchFamily="66" charset="0"/>
            </a:endParaRPr>
          </a:p>
        </p:txBody>
      </p:sp>
      <p:sp>
        <p:nvSpPr>
          <p:cNvPr id="3" name="Google Shape;120;p6">
            <a:extLst>
              <a:ext uri="{FF2B5EF4-FFF2-40B4-BE49-F238E27FC236}">
                <a16:creationId xmlns:a16="http://schemas.microsoft.com/office/drawing/2014/main" id="{E5D7DE73-5E37-426B-BBE4-E9A54AF88CE9}"/>
              </a:ext>
            </a:extLst>
          </p:cNvPr>
          <p:cNvSpPr txBox="1"/>
          <p:nvPr/>
        </p:nvSpPr>
        <p:spPr>
          <a:xfrm>
            <a:off x="670246" y="3528411"/>
            <a:ext cx="803138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lnSpc>
                <a:spcPct val="150000"/>
              </a:lnSpc>
              <a:buClr>
                <a:schemeClr val="dk1"/>
              </a:buClr>
              <a:buSzPts val="2400"/>
            </a:pPr>
            <a:r>
              <a:rPr lang="pt-BR" sz="2400" dirty="0">
                <a:latin typeface="Comic Sans MS" pitchFamily="66" charset="0"/>
              </a:rPr>
              <a:t>Repita a medição se entre 37,3ºC e 37,7ºC, ou abaixo de 35,0ºC</a:t>
            </a:r>
            <a:endParaRPr dirty="0"/>
          </a:p>
        </p:txBody>
      </p:sp>
      <p:sp>
        <p:nvSpPr>
          <p:cNvPr id="5" name="Seta para a direita 10">
            <a:extLst>
              <a:ext uri="{FF2B5EF4-FFF2-40B4-BE49-F238E27FC236}">
                <a16:creationId xmlns:a16="http://schemas.microsoft.com/office/drawing/2014/main" id="{ECCFD73E-F465-4DDA-BED5-BCDD618A723E}"/>
              </a:ext>
            </a:extLst>
          </p:cNvPr>
          <p:cNvSpPr/>
          <p:nvPr/>
        </p:nvSpPr>
        <p:spPr>
          <a:xfrm>
            <a:off x="348200" y="5029259"/>
            <a:ext cx="283176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" name="Google Shape;120;p6">
            <a:extLst>
              <a:ext uri="{FF2B5EF4-FFF2-40B4-BE49-F238E27FC236}">
                <a16:creationId xmlns:a16="http://schemas.microsoft.com/office/drawing/2014/main" id="{C3794C14-0670-40C6-B2B8-66CD9CEE2B5E}"/>
              </a:ext>
            </a:extLst>
          </p:cNvPr>
          <p:cNvSpPr txBox="1"/>
          <p:nvPr/>
        </p:nvSpPr>
        <p:spPr>
          <a:xfrm>
            <a:off x="638196" y="4775202"/>
            <a:ext cx="806343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lnSpc>
                <a:spcPct val="150000"/>
              </a:lnSpc>
              <a:buClr>
                <a:schemeClr val="dk1"/>
              </a:buClr>
              <a:buSzPts val="2400"/>
            </a:pPr>
            <a:r>
              <a:rPr lang="pt-BR" sz="2400" spc="-50" dirty="0">
                <a:latin typeface="Comic Sans MS" pitchFamily="66" charset="0"/>
              </a:rPr>
              <a:t>Para temperatura confirmada menor que 35,0ºC afira a medição com um termómetro de contacto (normal entre 34,7 e 37,4ºC) e higienize-o com álcool 70% após o uso.</a:t>
            </a:r>
            <a:endParaRPr spc="-50" dirty="0"/>
          </a:p>
        </p:txBody>
      </p:sp>
      <p:sp>
        <p:nvSpPr>
          <p:cNvPr id="9" name="Seta para a direita 10">
            <a:extLst>
              <a:ext uri="{FF2B5EF4-FFF2-40B4-BE49-F238E27FC236}">
                <a16:creationId xmlns:a16="http://schemas.microsoft.com/office/drawing/2014/main" id="{6BD43F5F-610D-47D2-81DC-02F121865C9E}"/>
              </a:ext>
            </a:extLst>
          </p:cNvPr>
          <p:cNvSpPr/>
          <p:nvPr/>
        </p:nvSpPr>
        <p:spPr>
          <a:xfrm>
            <a:off x="351194" y="3780770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A7FAB4B1-F44D-47F1-B73A-AEC3E4DBA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341482" y="2246725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Seta para a direita 14"/>
          <p:cNvSpPr/>
          <p:nvPr/>
        </p:nvSpPr>
        <p:spPr>
          <a:xfrm>
            <a:off x="364925" y="3676948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Google Shape;112;p5"/>
          <p:cNvSpPr txBox="1"/>
          <p:nvPr/>
        </p:nvSpPr>
        <p:spPr>
          <a:xfrm>
            <a:off x="348201" y="882011"/>
            <a:ext cx="6026474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Técnica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endParaRPr dirty="0"/>
          </a:p>
        </p:txBody>
      </p:sp>
      <p:sp>
        <p:nvSpPr>
          <p:cNvPr id="13" name="Google Shape;120;p6"/>
          <p:cNvSpPr txBox="1"/>
          <p:nvPr/>
        </p:nvSpPr>
        <p:spPr>
          <a:xfrm>
            <a:off x="700715" y="1671746"/>
            <a:ext cx="8181955" cy="295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SzPts val="2400"/>
            </a:pPr>
            <a:endParaRPr dirty="0"/>
          </a:p>
          <a:p>
            <a:pPr marR="0"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Registre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temperatura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que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aparece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no visor e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informe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à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pessoa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pPr marR="0"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itchFamily="2" charset="2"/>
              <a:buChar char="ü"/>
            </a:pPr>
            <a:endParaRPr dirty="0"/>
          </a:p>
          <a:p>
            <a:pPr marR="0"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Desligue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pressionando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ligeiramente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botão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liga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/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desliga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dirty="0"/>
          </a:p>
        </p:txBody>
      </p:sp>
      <p:pic>
        <p:nvPicPr>
          <p:cNvPr id="18" name="Google Shape;114;p5"/>
          <p:cNvPicPr preferRelativeResize="0"/>
          <p:nvPr/>
        </p:nvPicPr>
        <p:blipFill rotWithShape="1">
          <a:blip r:embed="rId2">
            <a:alphaModFix/>
          </a:blip>
          <a:srcRect l="60708" t="17086" r="9525" b="23975"/>
          <a:stretch/>
        </p:blipFill>
        <p:spPr>
          <a:xfrm>
            <a:off x="6555545" y="4250809"/>
            <a:ext cx="1674058" cy="19444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E56CF9B0-1065-4E64-9166-8312067C69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594701" y="2106048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591837" y="3456901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Seta para a direita 14"/>
          <p:cNvSpPr/>
          <p:nvPr/>
        </p:nvSpPr>
        <p:spPr>
          <a:xfrm>
            <a:off x="591837" y="4314207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591837" y="5564272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Google Shape;112;p5"/>
          <p:cNvSpPr txBox="1"/>
          <p:nvPr/>
        </p:nvSpPr>
        <p:spPr>
          <a:xfrm>
            <a:off x="348201" y="882011"/>
            <a:ext cx="6117914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Técnica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endParaRPr dirty="0"/>
          </a:p>
        </p:txBody>
      </p:sp>
      <p:sp>
        <p:nvSpPr>
          <p:cNvPr id="14" name="Google Shape;127;p7"/>
          <p:cNvSpPr txBox="1"/>
          <p:nvPr/>
        </p:nvSpPr>
        <p:spPr>
          <a:xfrm>
            <a:off x="925039" y="1552057"/>
            <a:ext cx="7765366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itchFamily="2" charset="2"/>
              <a:buChar char="ü"/>
            </a:pPr>
            <a:endParaRPr dirty="0"/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Obrigatoriamente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termômetro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deve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ser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desligado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ligado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novamente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entre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medições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consecutivas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itchFamily="2" charset="2"/>
              <a:buChar char="ü"/>
            </a:pPr>
            <a:endParaRPr sz="1000" dirty="0"/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Limpe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-o com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álcool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70%</a:t>
            </a:r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itchFamily="2" charset="2"/>
              <a:buChar char="ü"/>
            </a:pPr>
            <a:endParaRPr dirty="0"/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Guarde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-o no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estojo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protetor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sempre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que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não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esteja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itchFamily="2" charset="2"/>
              <a:buChar char="ü"/>
            </a:pPr>
            <a:endParaRPr sz="1000" dirty="0"/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Armazene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-o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lugar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protegido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temperaturas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altas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baixas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umidade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luz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direta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 </a:t>
            </a:r>
            <a:r>
              <a:rPr lang="en-US" sz="2400" b="0" i="0" u="none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poeira</a:t>
            </a:r>
            <a:r>
              <a:rPr lang="en-US" sz="24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80A1EE9-E65A-41B2-901A-CF3758D87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830" y="260350"/>
            <a:ext cx="1177290" cy="1162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693</Words>
  <Application>Microsoft Office PowerPoint</Application>
  <PresentationFormat>Apresentação na tela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Comic Sans MS</vt:lpstr>
      <vt:lpstr>Noto Sans Symbols</vt:lpstr>
      <vt:lpstr>Segoe UI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Juliana Menezes</dc:creator>
  <cp:lastModifiedBy>João Madureira</cp:lastModifiedBy>
  <cp:revision>39</cp:revision>
  <cp:lastPrinted>2020-09-10T18:53:17Z</cp:lastPrinted>
  <dcterms:created xsi:type="dcterms:W3CDTF">2020-07-10T17:42:27Z</dcterms:created>
  <dcterms:modified xsi:type="dcterms:W3CDTF">2020-09-10T19:27:11Z</dcterms:modified>
</cp:coreProperties>
</file>