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61" r:id="rId2"/>
    <p:sldId id="323" r:id="rId3"/>
    <p:sldId id="1627" r:id="rId4"/>
    <p:sldId id="1624" r:id="rId5"/>
    <p:sldId id="1628" r:id="rId6"/>
    <p:sldId id="321" r:id="rId7"/>
    <p:sldId id="269" r:id="rId8"/>
    <p:sldId id="305" r:id="rId9"/>
    <p:sldId id="1629" r:id="rId10"/>
    <p:sldId id="267" r:id="rId11"/>
    <p:sldId id="268" r:id="rId12"/>
    <p:sldId id="1616" r:id="rId13"/>
    <p:sldId id="332" r:id="rId14"/>
    <p:sldId id="348" r:id="rId15"/>
    <p:sldId id="369" r:id="rId16"/>
    <p:sldId id="320" r:id="rId17"/>
    <p:sldId id="313" r:id="rId18"/>
    <p:sldId id="1615" r:id="rId19"/>
    <p:sldId id="1618" r:id="rId20"/>
    <p:sldId id="256" r:id="rId21"/>
    <p:sldId id="258" r:id="rId22"/>
    <p:sldId id="257" r:id="rId23"/>
    <p:sldId id="259" r:id="rId2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0"/>
  </p:normalViewPr>
  <p:slideViewPr>
    <p:cSldViewPr snapToGrid="0" snapToObjects="1">
      <p:cViewPr varScale="1">
        <p:scale>
          <a:sx n="92" d="100"/>
          <a:sy n="92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D90AB-6BEF-5D4D-B4D1-B5E5144E0421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53D08-0B69-2D4D-BEEA-359AEE43F8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9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Foto</a:t>
            </a:r>
            <a:r>
              <a:rPr lang="en-US" dirty="0"/>
              <a:t> do Wolfgang e do </a:t>
            </a:r>
            <a:r>
              <a:rPr lang="en-US" dirty="0" err="1"/>
              <a:t>francisco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139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Foto</a:t>
            </a:r>
            <a:r>
              <a:rPr lang="en-US" dirty="0"/>
              <a:t> do Wolfgang e do </a:t>
            </a:r>
            <a:r>
              <a:rPr lang="en-US" dirty="0" err="1"/>
              <a:t>francisco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171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0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8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uf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 bwMode="auto">
          <a:xfrm>
            <a:off x="6860199" y="0"/>
            <a:ext cx="2283801" cy="1504950"/>
          </a:xfrm>
          <a:prstGeom prst="rect">
            <a:avLst/>
          </a:prstGeom>
          <a:solidFill>
            <a:schemeClr val="accent6"/>
          </a:solidFill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  <a:buClr>
                <a:srgbClr val="0000CC"/>
              </a:buClr>
              <a:defRPr/>
            </a:pPr>
            <a:endParaRPr lang="pt-BR" sz="1477" dirty="0"/>
          </a:p>
        </p:txBody>
      </p:sp>
    </p:spTree>
    <p:extLst>
      <p:ext uri="{BB962C8B-B14F-4D97-AF65-F5344CB8AC3E}">
        <p14:creationId xmlns:p14="http://schemas.microsoft.com/office/powerpoint/2010/main" val="317995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2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5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57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2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5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77AF-2197-2B49-9EFF-17D22B5C66FA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96CD7-8B0A-6340-A2F7-7AC3A6651D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2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quid.sbq.org.br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.scopus.com/" TargetMode="External"/><Relationship Id="rId2" Type="http://schemas.openxmlformats.org/officeDocument/2006/relationships/hyperlink" Target="http://thomsonreuters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www.scielo.b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org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://www.scopus.com/home.ur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ebofknowledge.com/" TargetMode="External"/><Relationship Id="rId5" Type="http://schemas.openxmlformats.org/officeDocument/2006/relationships/hyperlink" Target="http://scholar.google.com.br/" TargetMode="External"/><Relationship Id="rId4" Type="http://schemas.openxmlformats.org/officeDocument/2006/relationships/hyperlink" Target="http://www.ca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qnesc.sbq.org.b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qnint.sbq.org.b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3" descr="LogoSBQ_Al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511968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tângulo 1"/>
          <p:cNvSpPr>
            <a:spLocks noChangeArrowheads="1"/>
          </p:cNvSpPr>
          <p:nvPr/>
        </p:nvSpPr>
        <p:spPr bwMode="auto">
          <a:xfrm>
            <a:off x="719931" y="3212976"/>
            <a:ext cx="77041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0FF"/>
                </a:solidFill>
              </a:rPr>
              <a:t>Art. 4º - </a:t>
            </a:r>
            <a:r>
              <a:rPr lang="pt-BR" altLang="pt-BR" sz="2400" dirty="0">
                <a:solidFill>
                  <a:srgbClr val="0000FF"/>
                </a:solidFill>
              </a:rPr>
              <a:t>A SBQ tem por </a:t>
            </a:r>
            <a:r>
              <a:rPr lang="pt-BR" altLang="pt-BR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finalidade</a:t>
            </a:r>
            <a:r>
              <a:rPr lang="pt-BR" altLang="pt-BR" sz="2400" dirty="0">
                <a:solidFill>
                  <a:srgbClr val="0000FF"/>
                </a:solidFill>
              </a:rPr>
              <a:t> </a:t>
            </a:r>
            <a:r>
              <a:rPr lang="pt-BR" altLang="pt-BR" sz="2400" dirty="0">
                <a:solidFill>
                  <a:srgbClr val="0000FF"/>
                </a:solidFill>
                <a:highlight>
                  <a:srgbClr val="FFFF00"/>
                </a:highlight>
              </a:rPr>
              <a:t>congregar</a:t>
            </a:r>
            <a:r>
              <a:rPr lang="pt-BR" altLang="pt-BR" sz="2400" dirty="0">
                <a:solidFill>
                  <a:srgbClr val="0000FF"/>
                </a:solidFill>
              </a:rPr>
              <a:t> </a:t>
            </a:r>
            <a:r>
              <a:rPr lang="pt-BR" altLang="pt-BR" sz="2400" dirty="0">
                <a:solidFill>
                  <a:srgbClr val="0000FF"/>
                </a:solidFill>
                <a:highlight>
                  <a:srgbClr val="FFFF00"/>
                </a:highlight>
              </a:rPr>
              <a:t>químicos</a:t>
            </a:r>
            <a:r>
              <a:rPr lang="pt-BR" altLang="pt-BR" sz="2400" dirty="0">
                <a:solidFill>
                  <a:srgbClr val="0000FF"/>
                </a:solidFill>
              </a:rPr>
              <a:t>, outros profissionais e instituições ligados à Química, com o propósito de desenvolver, integrar, divulgar e promover a pesquisa, a educação e a aplicação responsável do conhecimento químico, visando ao aumento constante da excelência da Química em todos os aspectos, como forma de impulsionar o desenvolvimento humano e socioeconômico sustentável do País e do mundo.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5DE71B-3B41-4729-8F2B-49A7562955D3}"/>
              </a:ext>
            </a:extLst>
          </p:cNvPr>
          <p:cNvSpPr txBox="1"/>
          <p:nvPr/>
        </p:nvSpPr>
        <p:spPr>
          <a:xfrm>
            <a:off x="831044" y="148478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Proposta: criar uma associação de químicos cientistas-cidadãos que praticassem uma Química inteira, catalisadora da geração e divulgação da cultura química e atuante politicamente na universidade e na sociedade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094A4D-05C4-49C2-95E5-AAFF1053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88423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ixaDeTexto 3"/>
          <p:cNvSpPr txBox="1">
            <a:spLocks noChangeArrowheads="1"/>
          </p:cNvSpPr>
          <p:nvPr/>
        </p:nvSpPr>
        <p:spPr bwMode="auto">
          <a:xfrm>
            <a:off x="179388" y="115888"/>
            <a:ext cx="8893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PT" altLang="pt-BR"/>
              <a:t>O lema que define esta linha editorial, </a:t>
            </a:r>
            <a:r>
              <a:rPr lang="pt-PT" altLang="pt-BR" b="1">
                <a:solidFill>
                  <a:srgbClr val="FF0000"/>
                </a:solidFill>
              </a:rPr>
              <a:t>"Pensar como um cientista e agir como um professor!"</a:t>
            </a:r>
            <a:r>
              <a:rPr lang="pt-PT" altLang="pt-BR"/>
              <a:t>, aponta para a produção de ciência e formação de melhor qualidade.</a:t>
            </a:r>
            <a:endParaRPr lang="pt-BR" altLang="pt-BR"/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9798" r="19070" b="7721"/>
          <a:stretch>
            <a:fillRect/>
          </a:stretch>
        </p:blipFill>
        <p:spPr bwMode="auto">
          <a:xfrm>
            <a:off x="395288" y="763588"/>
            <a:ext cx="8018462" cy="59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4954802-5CEF-4839-8722-556F934D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0388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250825" y="4941888"/>
            <a:ext cx="84248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pt-BR" b="1"/>
              <a:t>O portal "QUID + é o site da </a:t>
            </a:r>
            <a:r>
              <a:rPr lang="en-US" altLang="pt-BR" b="1">
                <a:solidFill>
                  <a:srgbClr val="FF0000"/>
                </a:solidFill>
              </a:rPr>
              <a:t>SBQ juvenil </a:t>
            </a:r>
            <a:r>
              <a:rPr lang="en-US" altLang="pt-BR" b="1"/>
              <a:t>com química para ler e sonhar com objetivo de retratar a química de uma forma simples e divertida.</a:t>
            </a:r>
            <a:br>
              <a:rPr lang="en-US" altLang="pt-BR" b="1"/>
            </a:br>
            <a:r>
              <a:rPr lang="en-US" altLang="pt-BR" b="1"/>
              <a:t>O objetivo é trazer as crianças, mostrar que a </a:t>
            </a:r>
            <a:r>
              <a:rPr lang="en-US" altLang="pt-BR" b="1">
                <a:solidFill>
                  <a:srgbClr val="0000FF"/>
                </a:solidFill>
              </a:rPr>
              <a:t>química não é ruim </a:t>
            </a:r>
            <a:r>
              <a:rPr lang="en-US" altLang="pt-BR" b="1"/>
              <a:t>e que, em vez disso, pode ser divertido e extremamente interessante. </a:t>
            </a:r>
          </a:p>
          <a:p>
            <a:pPr algn="ctr" eaLnBrk="1" hangingPunct="1"/>
            <a:endParaRPr lang="en-US" altLang="pt-BR" b="1"/>
          </a:p>
          <a:p>
            <a:pPr algn="ctr" eaLnBrk="1" hangingPunct="1"/>
            <a:r>
              <a:rPr lang="en-US" altLang="pt-BR" b="1">
                <a:hlinkClick r:id="rId2"/>
              </a:rPr>
              <a:t>http://quid.sbq.org.br</a:t>
            </a:r>
            <a:r>
              <a:rPr lang="en-US" altLang="pt-BR" b="1"/>
              <a:t> 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253412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E1E8513-03CA-4BDC-A02E-BE923FE2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01766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84" name="AutoShape 4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86" name="AutoShape 6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88" name="AutoShape 8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" y="725487"/>
            <a:ext cx="383394" cy="3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33" tIns="42217" rIns="84433" bIns="42217" numCol="1" anchor="ctr" anchorCtr="0" compatLnSpc="1">
            <a:prstTxWarp prst="textNoShape">
              <a:avLst/>
            </a:prstTxWarp>
            <a:spAutoFit/>
          </a:bodyPr>
          <a:lstStyle/>
          <a:p>
            <a:pPr indent="211089" defTabSz="844357"/>
            <a:endParaRPr lang="pt-BR" sz="1662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-53559" y="1016689"/>
            <a:ext cx="9251117" cy="888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2586" dirty="0">
                <a:solidFill>
                  <a:srgbClr val="51781E"/>
                </a:solidFill>
                <a:latin typeface="+mj-lt"/>
              </a:rPr>
              <a:t>Sociedade Brasileira de Química</a:t>
            </a:r>
          </a:p>
          <a:p>
            <a:r>
              <a:rPr lang="pt-BR" sz="2586" dirty="0">
                <a:latin typeface="+mj-lt"/>
              </a:rPr>
              <a:t> 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76956" y="1756854"/>
            <a:ext cx="8859624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662" dirty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A5AE864-42D0-4CEA-B577-F6823620A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55" y="1530997"/>
            <a:ext cx="2590488" cy="156075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EAD041E-163F-499A-8BCE-0E427B56D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9010">
            <a:off x="4344761" y="2041591"/>
            <a:ext cx="4081200" cy="35220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813A1C-328D-432E-AC97-69F7F8335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0525">
            <a:off x="908672" y="2593173"/>
            <a:ext cx="4217246" cy="34801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EE08353-8B39-4E25-8359-EDA4EDCC2E58}"/>
              </a:ext>
            </a:extLst>
          </p:cNvPr>
          <p:cNvSpPr txBox="1"/>
          <p:nvPr/>
        </p:nvSpPr>
        <p:spPr>
          <a:xfrm>
            <a:off x="7236296" y="638422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122 números</a:t>
            </a:r>
          </a:p>
        </p:txBody>
      </p:sp>
    </p:spTree>
    <p:extLst>
      <p:ext uri="{BB962C8B-B14F-4D97-AF65-F5344CB8AC3E}">
        <p14:creationId xmlns:p14="http://schemas.microsoft.com/office/powerpoint/2010/main" val="1134254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2901" r="14951" b="10835"/>
          <a:stretch>
            <a:fillRect/>
          </a:stretch>
        </p:blipFill>
        <p:spPr bwMode="auto">
          <a:xfrm>
            <a:off x="-5206" y="908720"/>
            <a:ext cx="8622666" cy="540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CaixaDeTexto 1"/>
          <p:cNvSpPr txBox="1">
            <a:spLocks noChangeArrowheads="1"/>
          </p:cNvSpPr>
          <p:nvPr/>
        </p:nvSpPr>
        <p:spPr bwMode="auto">
          <a:xfrm>
            <a:off x="3995738" y="188913"/>
            <a:ext cx="1329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0000FF"/>
                </a:solidFill>
              </a:rPr>
              <a:t>LIVROS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8E17CA7-71CF-4A8A-A3A5-AB0B2C141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240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1"/>
          <p:cNvSpPr>
            <a:spLocks noChangeArrowheads="1"/>
          </p:cNvSpPr>
          <p:nvPr/>
        </p:nvSpPr>
        <p:spPr bwMode="auto">
          <a:xfrm>
            <a:off x="3856099" y="81260"/>
            <a:ext cx="1431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 sz="2400" b="1" dirty="0" err="1">
                <a:solidFill>
                  <a:srgbClr val="0000FF"/>
                </a:solidFill>
              </a:rPr>
              <a:t>EditSBQ</a:t>
            </a:r>
            <a:endParaRPr lang="pt-BR" altLang="pt-BR" sz="2400" b="1" dirty="0">
              <a:solidFill>
                <a:srgbClr val="0000FF"/>
              </a:solidFill>
            </a:endParaRPr>
          </a:p>
        </p:txBody>
      </p:sp>
      <p:pic>
        <p:nvPicPr>
          <p:cNvPr id="29699" name="Picture 2" descr="http://www.sbq.org.br/sites/default/files/livro_preparo_amost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89350"/>
            <a:ext cx="828833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sbq.org.br/sites/default/files/940x338_livro_filgueir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5475"/>
            <a:ext cx="828833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6F41645-A96C-4328-93B1-4C34E4ED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65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EB69A9-AD5C-46CF-97DD-122700D79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1268760"/>
            <a:ext cx="8892480" cy="317537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04CC93-5E50-4FA6-A225-B40DB755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429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21262D-B240-449C-B346-79F882A47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8" y="756320"/>
            <a:ext cx="3808581" cy="532785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7EE780B-FE22-437A-8F7E-D8373CBC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45" y="264991"/>
            <a:ext cx="2232247" cy="31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31FF46E-2E37-411F-9209-A4D164171A0E}"/>
              </a:ext>
            </a:extLst>
          </p:cNvPr>
          <p:cNvSpPr txBox="1"/>
          <p:nvPr/>
        </p:nvSpPr>
        <p:spPr>
          <a:xfrm>
            <a:off x="467544" y="116632"/>
            <a:ext cx="455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FF"/>
                </a:solidFill>
              </a:rPr>
              <a:t>REUNIÕES ANUAIS (</a:t>
            </a:r>
            <a:r>
              <a:rPr lang="pt-BR" sz="2400" b="1" dirty="0" err="1">
                <a:solidFill>
                  <a:srgbClr val="0000FF"/>
                </a:solidFill>
              </a:rPr>
              <a:t>RAs</a:t>
            </a:r>
            <a:r>
              <a:rPr lang="pt-BR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0B21C2-7406-4FE6-9F28-C591951F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5F9F7-29F1-4565-88B1-2D05CFF7E699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ED080F4-558D-6841-85B9-7023036E7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0213">
            <a:off x="6834761" y="3412103"/>
            <a:ext cx="2082197" cy="28064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59CB46E-2C3D-194D-9E64-7B985E677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9632">
            <a:off x="4082116" y="1146086"/>
            <a:ext cx="1887592" cy="27285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8EF0F1-E698-744C-A637-AFA04C21C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072" y="4045527"/>
            <a:ext cx="1930398" cy="27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908050"/>
            <a:ext cx="43195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tângulo 1"/>
          <p:cNvSpPr>
            <a:spLocks noChangeArrowheads="1"/>
          </p:cNvSpPr>
          <p:nvPr/>
        </p:nvSpPr>
        <p:spPr bwMode="auto">
          <a:xfrm>
            <a:off x="271463" y="2205038"/>
            <a:ext cx="4229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/>
              <a:t>National Adhering Organization (NAO) da IUPAC (International Union of Pure and Applied Chemistry) no Brasil</a:t>
            </a:r>
          </a:p>
          <a:p>
            <a:pPr algn="ctr" eaLnBrk="1" hangingPunct="1"/>
            <a:endParaRPr lang="pt-BR" altLang="pt-BR"/>
          </a:p>
          <a:p>
            <a:pPr algn="ctr" eaLnBrk="1" hangingPunct="1"/>
            <a:r>
              <a:rPr lang="pt-BR" altLang="pt-BR"/>
              <a:t>Responsável pela organização do Congresso Mundial de Química e da Assembleia Geral da IUPAC em 2017 (São Paulo-SP)</a:t>
            </a:r>
          </a:p>
        </p:txBody>
      </p:sp>
      <p:pic>
        <p:nvPicPr>
          <p:cNvPr id="17412" name="Picture 2" descr="https://scontent.fbfh5-1.fna.fbcdn.net/v/t1.0-9/14600963_1221648221219916_1327431311133620102_n.jpg?oh=ba92d4a09d71855a98306f98f38846e0&amp;oe=58CC55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3"/>
          <a:stretch>
            <a:fillRect/>
          </a:stretch>
        </p:blipFill>
        <p:spPr bwMode="auto">
          <a:xfrm>
            <a:off x="4643438" y="476250"/>
            <a:ext cx="43926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D6AB165-952B-4C51-9D1D-D1364C864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BD48B9-8417-4C62-B678-D56C48053711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57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484784"/>
            <a:ext cx="8370950" cy="5485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pt-BR" sz="1847" i="1" dirty="0">
                <a:solidFill>
                  <a:srgbClr val="FF0000"/>
                </a:solidFill>
              </a:rPr>
              <a:t>A SBQ e o seu papel na divulgação da química entre jovens</a:t>
            </a:r>
          </a:p>
          <a:p>
            <a:pPr fontAlgn="ctr"/>
            <a:r>
              <a:rPr lang="pt-BR" sz="1847" dirty="0"/>
              <a:t> </a:t>
            </a:r>
          </a:p>
          <a:p>
            <a:pPr fontAlgn="ctr"/>
            <a:r>
              <a:rPr lang="pt-BR" sz="1847" dirty="0"/>
              <a:t>OBJETIVOS:</a:t>
            </a:r>
          </a:p>
          <a:p>
            <a:r>
              <a:rPr lang="pt-BR" sz="1847" dirty="0"/>
              <a:t> </a:t>
            </a:r>
          </a:p>
          <a:p>
            <a:r>
              <a:rPr lang="pt-BR" sz="1847" dirty="0"/>
              <a:t>Desmitificar o ensino de química no país.</a:t>
            </a:r>
          </a:p>
          <a:p>
            <a:r>
              <a:rPr lang="pt-BR" sz="1847" dirty="0"/>
              <a:t> </a:t>
            </a:r>
          </a:p>
          <a:p>
            <a:r>
              <a:rPr lang="pt-BR" sz="1847" dirty="0"/>
              <a:t>Trazer a ciência química para o cotidiano dos jovens estudantes, que poderão se estabelecer no futuro, como pilares da química no Brasil.</a:t>
            </a:r>
          </a:p>
          <a:p>
            <a:r>
              <a:rPr lang="pt-BR" sz="1847" dirty="0"/>
              <a:t> </a:t>
            </a:r>
          </a:p>
          <a:p>
            <a:r>
              <a:rPr lang="pt-BR" sz="1847" dirty="0"/>
              <a:t>Despertar o interesse na química e a motivação para seu estudo, através de conexões com o cotidiano por meio de experimentos que ilustrem situações e produtos indispensáveis ao bem estar da população no mundo moderno.</a:t>
            </a:r>
          </a:p>
          <a:p>
            <a:r>
              <a:rPr lang="pt-BR" sz="1847" dirty="0"/>
              <a:t> </a:t>
            </a:r>
          </a:p>
          <a:p>
            <a:r>
              <a:rPr lang="pt-BR" sz="1847" dirty="0"/>
              <a:t>Estimular ações esclarecedoras que permitam a compreensão adequada da real contribuição da química para a sociedade atual</a:t>
            </a:r>
          </a:p>
          <a:p>
            <a:r>
              <a:rPr lang="pt-BR" sz="1847" dirty="0"/>
              <a:t> </a:t>
            </a:r>
          </a:p>
          <a:p>
            <a:r>
              <a:rPr lang="pt-BR" sz="1847" dirty="0"/>
              <a:t>“Queremos que os jovens se interessem pela química no momento de escolher uma carreira a ser seguida”</a:t>
            </a:r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283D58-9691-4B50-A39B-772BF613E38F}"/>
              </a:ext>
            </a:extLst>
          </p:cNvPr>
          <p:cNvSpPr txBox="1"/>
          <p:nvPr/>
        </p:nvSpPr>
        <p:spPr>
          <a:xfrm>
            <a:off x="2051720" y="446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00FF"/>
                </a:solidFill>
              </a:rPr>
              <a:t>SBQ na Escola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E00B9D-7458-493B-A553-0B04903B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137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84" name="AutoShape 4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86" name="AutoShape 6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688" name="AutoShape 8" descr="data:image/jpeg;base64,/9j/4AAQSkZJRgABAQAAAQABAAD/2wCEAAkGBhQSEBUUEhQUFRQVFBQUFRUVFBQUFhQVFBUVFBcUFBUXHCYeFxkjGRUVHy8gIycpLCwsFR4xNTAqNSYrLCkBCQoKDgwOGg8PGiwlHCQpLC4pLCwsKSwsLCwpLCwpKSwsLCwsKSwpLCksLCksLCksKSksLCwpLCwpLCwsLCwpLP/AABEIAMIBAwMBIgACEQEDEQH/xAAcAAABBQEBAQAAAAAAAAAAAAADAAIEBQYBBwj/xABFEAABAwIDAwkDCQYGAgMAAAABAAIRAyEEEjEFQVEGEyJhcYGRobEywdEHFCNCUnKS4fAkM1Nic7IVQ4KTovE0wmPS4v/EABkBAAMBAQEAAAAAAAAAAAAAAAABAwIEBf/EACURAAICAgICAgMBAQEAAAAAAAABAhEDMRIhMkEiMwRRcfBDE//aAAwDAQACEQMRAD8Ae1iK1ic1iK1igVOMYitppzGIzWpCGNYiBieGp4akAwMT2sTw1Ea1ADWsTsie1qflTAn4Jv0bfuhHDUzZ4+jb2e8qRC6CQzKllRIShADMqWVEhKEhg8q5lRYXIQAPKuZUSFwhAAi1NLUYhNIQABzUNzVILUwtTAjliGWqS4IZagRGc1DcxSXBCcEARnMQXMUtzUJzUAQ67Og77p9Cs6WLU4lvQd90+hWcLVLIUgRSxJGLUlE2XDNlH+I78LPgjs2Uf4jvws+CnU2KQxivRiyCzZZ+2fwt+CINmH7Z/C1WDWp4CKFZW/4a7+J/wHxXf8Of/EH+3/8ApWYYu5UqHZmfnFfM4NpseGuLc2fJMfy3jxRW18T/AAqf+5+Sl0W9Kp/Vf7lJaFijVle2tif4VP8A3D8ERtXEb6VP/cPwVk1qJCdBZI2SSaTcwAN5AMj2jvUuEDAex3n1UhXIs4upLqAEkkkgDiS6uIA4QuJy4UANTSE5cKABlNITymkIAE4JhCK4IZQAJ4QnBHeEFwQAIhMIRXBMhMCNjSBSeTYBjiSdwAKyv+I0jpUZ+NvxWtxrfo3/AHT6LMPwTDqxn4W/BRyFIEf52z7bPxN+KSR2bS/hs/A34LqkU6NnTYpDGJtNqkMYugiJrEQU0RrEQU0UICGJFikc2k6migKBg6dT+ofRqkMCER9JU+//AOrVIphTNhGNRAxOYxHZSWkhWLBCG95UhCpNiURUMCXU1dlAHVxJJACSXJSQAlxJclACXCkSuEoA4UwpxKaUAMcmFPcmFADHILkZyE5MAZTE8pqAA439277pWfcFoMd+6d2KhcFHIbgAISTiElMobKkxS6dNDotU2kxdJEVOijCiisbZGa1AiMaSbzaluahlqBmYxFOK1TtB/wCLUei1d2iyKx62tP8AcPciYdqxXZok0aSn0cMm4WkrSjSWjJT4qnld3T6oRUza7YePu+8qEVoQl2VxJIDspSkuFAHC6NVVVuU9FpiS7rAsovK/GFtINE9MkGPsgSR6LMYaiHBSyTcekdGLDz7N3gNrU60824EjUbx3KWSvO8LiTSqio22XXrG8HuXoNOoHNDhoQCOwiQtQlyRjJj4OjpKaSulNK2SOLhTDXbmy5hm+zInw1TygBpTCnlMKYDHIRTq9YNaXOIAAkk6ABYzanykU6boZTc8cScs9lisuSWzSi3o1xTYVJyb5XU8YCAMlQasJkxxB3hXiadmdEfaH7p3Z7wqIq92j+6d3eoVGQpZNm4aBFJOISUyhtKLlMpPVZTqI4rLoInOUPKmlgqJqVT1NaPaceAC84r/LNiSZZTphs2BzOMdZkKj5c412L2gKcw1v0Yk2GUnMf1wWi2XyWoCmOiHWuTcHtWJTorDHy7NbyP8AlJpY0824c3Wj2ZkOjXIfdr2rXF6+fttbOGFr061B0DnBofZIMiD4r3OliZaD1D0WoytWZlHiyBtJ/wBN2Mb6vKTMS1glxAHEqJi6013/AHaf/uvLvlC5S1HYk0WuLWUoEC0vIBJPjCW2I9ZxnLzCYbLzlScwkZOlPVYrRbB5RUMXT5zD1A9uhixaeDmm7T2r5dwuya1ZpewF0GDfvtKtOSHKJ2BxtOpJgOy1GzllpsQ7jEz3LSaBxaPoza7pe3sPqoUp2JxIeQQZEWPEHQocrRg7KUql5Vco24LDOqkBxkNY2YzOOg7BcnqC8fONxmLcahL3ZjZ0w0dTRoB2JSaRqMXLR721wKRXkGxuVmJwVRrazs1InpA3MWBIdrIsvXaVQOAIMggEHiDcFEWpaCUXHZnOWWEL6QcPqOnuMD1A8Vk6FRzYvZxjW69IxbAQQ6INjOhC8zx2GyVC0EwCYJHtNmx8FHLH2dX40loNSo53ASHFxAjffcvS6bA0ADQAAdgsvPeTrP2hrozBhzHtvAHffuW6btBp4+C1iXVmPyGuVIO9y84+UrlDUzsw1AukjNUyTNz0WmOqTHWFt9sbRFOhUqC+Rj3DfcNJA8V47yfxpdUq1X5nPJDi7UkkmR4n0WpypdEsceT7BVNjYrLnMzYjpDN0RA8oXpXIXlP85oBlQnn6QAfOrhJAf5QesdYVFW2g57WhjNeJgjcs5XqHCYoV2OgmoAQLWI6U8QowyO6ZfJhSVo9mJQnvTaFcPaHDQiQm1Cuk5DJfKHiX8wxjJ+kqBp64EgePoshQ2XLXBzhIF+iR3A71veUtIOpAn6j2uE9496zOIc45jGkRG+N4tbxXLl2duBJxM/s2kcPiaT2OmXA27QIt2wvYljth7KFXEio4CKQmP53eyfKVsQqYk6shmrlSI20v3Z7vUKlKutp/uz2j1CpijJsxDQMri6UlMoaJr0UVFEa5ED1ayRluVOx2fOGVQ3KTYuECSd567BRWMy5m84TLbkwd48TuWm2zhzUpECJBDhO+Fl8PTcS7LoRbpOEdXYoT2deGmqO4jZ7HZBmLxmBAcZ9m8AbtIXoVF0NA4ADwCwWxXD5xTYT0oe8E3ksLeiJ3wfJbUPWserJ5mrpELEv/AGh/9On61F5Fy5cKmOqOpdIRTDnDTNlDbkdwXq2Jd+0O/pM/vqLzblLTybQqBggPptLgSQHk6Ed8dVitrZPr2W2x6nM02MDCbDO68X3i6rNvbJNRjqgphrg4HMIlwJywfEa8FaUMTNNo1G8b0yseceKTSQaj2hs62OYuPgueLdnbNR4nqGzW5WMafqsY3waB7lNJVbs0RYmYAVhK7lo817PNfljY4twx+oHVAepxDY8g7wKhbKxD6Ya3J0MoAMgbt11qPlIwrqmEhonLUY6N5gwAO8rI4VxORpzCBdtg5rh2rnzejr/Hrsr+Uhe+jme0CHDLF7Gy9R5NbVc7B0Zb0xSYHcLCBrvgBea7Tpl7ObEmXNABiwF7xaV6Ns+llYBwa2OsC0reBdGPyKsl4hpcZMlQsbgWvpkFgc6DlzSADulwuBMaKxaCm1WWPYulP0c38MlyExD3CoHEHI4Q0AA3kEyNRIgdi1hasByOxOTGMn/NY5sd2dvmPNeh1WqadopNVIzfKuiX4WqZIAaTab5YIEDVeYcntpCjWuYa8RfQHcT+t69R25VLnCl9QtJd/NujsWL5R8iBh6rcrpaW5oi7ddToRIUpyTtFIRaplhSDiDxDtdRB3rK8qMUXVQ0aAW6zvPkPBajC4Q5Rr1ibKq23sE1HNy6gERpbXXxXNCSUjqyJuJuuRG2aZwlJhqtc+DMyDJJOWTqRMKXtvlTRw7g1+YuImGgGBukkgBZh3Jn5m1jcxILQSTucbGeqZVVtmnLc5EGYdNza0+hHculZPlxZzPF8eSZd47lsyoMjKc5pE1IAEyJyiZseI1UCjSfljNae/wAVmS6bx47iNJHBaPE7QaMNzmkiIkAzoYPVr2KedO1RrA0kyXsTlXSwz3MqM1/zW3J3w8dU6jwW0wW06VUZqdRrx1ETxgjUHtXi7ASb669Z6uuUSi7K4OaS1zdCJBzC9uuV0RjSo5pO5Hse0z9Ge0eqpyUXB499bBsfUbDiYPXBIzRumNEAlSybNR0clcXCV1TNlxnhQqm22fUl56rDxPulR9s1ei1g+ub/AHRcjxhKlhW2AFzYdaU5tOkbhBNWyVsyo6u5zXGBlNgIAm1zqhf4Q5lnMncDEgxw+Ct8HhAwAd5PX+Su6dLMBM2INiRpxjUK/wD53FXsm50+tGPocmiJqPGXJ0mfaaRfNA0Gsg6gqRR2sPrgjrEkfELS4x+7r7vzWcx+CDT/ACm4+Hd8FLInBfEpBqb+RQ7c26WufUogOyU4JcDHRJdIAIJF1n2PGMp868g1GktsIDd/RH2SOPWrXlTRy0KhYNabgQN8jXuWU5MbSyV8pMteIdAhjSS0tIFo6TiDYazdZg3KLftM01GMkv2ahmFDmhw3gGRvkWXdmA08RI3NME3vIHoVIoUgJaNxkdhk+sqBtnH8yx5HtOGVotIMEucJ4NE9w4qS8qiXl43Iv9k8uWfOXUajS3UNe05muyzmkRIi436FF2v8pdCi8sY11UiRmDmtZI3B15E748V5hsetlr03SYL2gkWDphoa8aAxmJN5J71K25SyViQYDr8RwNl3RdSUH+jhcbjyX7NxtHlBUxFKWuDWPFgB6uMmQeEaKmwmEBaHGcw1M3nfJ3mZVNsLbXNdF8Opm9rlh3mOB4fo6FxBIcyCHXBB3ixHh71y5VKL7OvC4tdHdk4lrXuDmyAZB3yR5rSYTbDZiRYaHULL0gGtLzAAMydwHR+Codobbc7Ec6w5ctmg7wJmRvmTZW/Hm5deiOeCXfs9coVp3Qi1z0HfdPoVS7NxToE6ECP1orXFGaLw27ix4A3klpgLqaOVHl2FxHN1Kb5u1zXE9TSDHl5r1d+i8iqMsReBrOu8R+utep7MxOfD0nfapsJ7conzlSgdGZaZWY6nmxVFvEPJ7G5T8Vd7S2ezEMuIdEA7+w8R8VTYnDOOMpv+qGOH+px+AV/SMQfHsScV3fsxyfVejB1cHUw7yyo0kTLHATmB3W1Vxsfk69z+cqgsbAhp9qN8jdPWpu39ivdWa+mZz5WZpH0bRJLgOy//AGrmpUmOHr1qEcXydroq8rrozHLR+WoZ9lzBHZcH9da872mSXtBJiLTuv8F6Py0qh2HgiS0gtI11Ejw9F5xtcyWuHA+74pqLWX+muV46IslsjujwO7vKG6+86kidAd9hxESnc5J7NO0EmZ4/DuQnVPHsjQeBn9arqOSwkeAsJ00kAR4q22CJqPJaJA1gWMmdLb/JVHzgGYteY3SCI9Fc8n6g6Y7D5KWbwZTCrkjY7LqThI4VHDzze9dco+xT+zO/rH+1qOSoel/DcvJ/0akmkpIA5tGp9OwcGE+J/JWWyKg5wzrl6PVuPuVTjT+0D7g/ucrTZdMGobx0QB4oh9ht/WaGkxWNCmREERN5EyIMAXtdRaFLSeHqpWHqwYM3mLHcN53LsOUj1gd/FV21aWai4DUAlvaPjorg0x2qt2sxopuJsMp9FiST6NRdGO2kzNRIO9t+8Ly14uRqWycrYythremYnh0hA014eqVX5qQPFoPkvLscAKjwZHSfDW3JMOGe89Ui1tFzfj7aOjPpMusNyxqtec7WOiQcpImDeDJBsCZ0UTbOP5+pmIs4NPNmLBwZZj979xgfVUGnVyPB6IgkBgGb2i2WuMyWlrnQZcdRvXK1QZjE5QeHSZHRzWuQABrAldcccIq1s53klLph9ntz1qcuu57RmOpky8OFzJLoBtp4W/KZ/Tbafa4+KqdkGa9MAj2pMEQWtaC2Wi0jjJMk8CpvKZwztmYgweuQov7YlY/Uyuew72nu679alYbEkNlrntyODiJjouhrtNYIbu+soNMt4+XwUvDvAfAeHNIcOGYEG0O0kwumStEE6JBrPcHhz8wy2a4unKHMcDa0QFEB8OEyOxFw9OJA6UtcBDd0E3gb4AgcUGjDjlFidDNgeJ6kRXFA3bPVeTQLsLSizubHY4AXtxBsrnC1pFxBFj+SyvIbatOphW02PHOUwTl0dYuMgH2m9LdxWmp1ASXDeBI4EJmTBcrDGLqTpLTHEljVrOSuInB0wdRmb4Pd8QshyzqRjH8crI6uiLq+5EYkHDkcKjv7WlSXkdM/rRd4+pBZH2h4GVZMcY4hUVTHMrEc25rgHlstMiQ3iOEjxV1hKlv1YrUiCItegTx1m8aqXSqw0A639ZRsoQ6rbb/ctSyOSpmYwUXaKfaNIVXBrpgdIxvjd5rFcs8FTp1GZBGZpcWgWBBAGUbpg+C3WIZBn9XWA5ZV5xWXWGMEcCczrePmsJLZu3oonU94JG7xmfIea6H3E33zpJm0zpoV1zwe2T3QCZPHh3BMrEGTp2EcbfFaFf8Av9oVRt+Du4cferLYjhNgQ6Dm4ayI7iq0n89SLTp+t6sNjPh4HwEAjq4+7tUc3gyuFfI2WyXfRPH/AMoPiz8kdyibL9mp99nk13xUolc8fFFJ+TGlcSlJBkBtF0V2dbD5H81L2bUmuDOg8utQ9qGKtI/fH9p+KkbDpt55+bUtEdhIk9xjxTj9pv8A5m1oVpCmUX2VNgwW9E9oPEKaX/WJIIBAuYvGo0Olu9dpyDquIO4fmqXlHizzURcmIG/qVvnngoGPw+c5esEdvFZbNIx2ArE0GtNiGwRwLbEeIXne2B9PVgmS7Tg0dImZtu3L0d9BtMvLfZkkbom7rfelecbWr5qr3GCC05ZJt04OQEXIObS2pncuTD9jOnL4IjsBHshwmSLC9M6ucT9WwM6e1on4qs5z3PykS4vtAHNzwiCJ0N9+qFTgEwGn2Gi7SJ1kSd+U30Ewrzltg2txdQNNOHhjuiWAACmHQIHRJGXTUyLrsOUjcnD9OBe+f6wLQ4gGwA1y2n00Vtyow30TTvBjtlUGzq5bVY/+YSQCAQ62W9oBDtBq3hC0nKx/0Leshc0+skWdWPvG0ZMW3Dw9CERlQCDHn8UIPg2JH64hFFUmSS07zOUb+uOK7DkNlyEp0XCqXUucc0B0Oa15i/RZx0Qdr4QOq9Gmym4nKA1pYOkSAHA2B0VRyc202g9+dste3KQBM9RE9qVfbQdVJy9AZsoHRIlpDZ6g4tsI04qU4N6Kwmo9sDg8GRBbUc0B2cBpiCLBwIuDG8LQUdv4pmlRrrH2236rthVuDFgpoVEqIt2ym21iMRXqZ3ASQAculrbyiYLDVgwtNQtB1ALoIiCDBGtvBW5TAEq9jcm1RM5L13Nq5MstixbbLBFy0nTs8F6Bha3nE9osvJdqbTfRyvpuyuDhuB1BkEGxHUVabM+VKLV6M/zUnR35HT5OCTGj1HOmVKixtH5TsGdeeb20mn+15Ta/yoYQeyKzuym1v9z0qHZo8XcEn8hvXl+3684utfR/hlaAOywCsNrfKgXtLaNENm2ao7MR2MaAJ7SVSVwKteo+fadnHY8B8eaLoAb6l7tM3kz2QJ3JVaustM33a9LUlGrATAaorn7jbhcb+COQUEzGLiRFjr9r9R1KTsZ455seHj+u9dwFKWlpCk7Hwn0hfo1nrwUsk/iymNPkjYbObFKftVHHwDW/FGJQMNWbzTA1zXQCXZSDBcc0GNCnF6lVJI03bbHSuIRekkIJtWjmpmNW9Ido/KUPDV7sqDcRPZv8lNlVwpc08sPsuGZvYTp3H3ImmnyRvE14s2LMQDEG6N86A1VbsnEh1MNc0Ett2gaadSnNpsMW7OkSuxfJWcz+Lo6/FMGlz1KJXrHI6pvGnoFMFJsxA9fVVG3MdbJuFz7h71jI+MWzcPlJIyfKbaIpUTJubd59V565tjaB0hLzfRuYRxBdmHvhbXlNXpjDOc8ZqlRwFIBwmmBJ5x3CYIjeFiC6Os8Tc2III67RvU8GPjG37NZp8pUvQ9zpkzMuBL3zcy6HBupBAEyDcbk3KBFgIkgOFwSGzzlvZN8vamGpw14kTEgggDSLzouPqXsLX1hxg26Ri8RayuSCggHQt4Tc2O+ANNDxmdy0u3qodRok3BgmOxZRjVqNvB1KjQZoQyDH3YI7FKa+cS0PCRRZW9Y804UgLhw7IPvEJuYaEX6jF+uy6+p9Ul1jpIgHQxu710nOObS1M6aQ03M6bgLSe5MdbWw17bxJ8012I+9HWdY7kEXcBxIA7zCTY6NBs7EwBKm1MQqnD2cRwMeCkYmsQgVCrYwtI794T8NizvvKrqrpIt2dd4ny8lIpaJDI23cTIA658BHvVPKttp4M8yKu7nTT/wCId8VULD2aR0uXJTSkkA+VbYVj25C767A5v3QS0A/h9FThbLa2Ay0MM7e1gYf9TQ71B8VlgV9WmZlQSfpO4KdUcqxp+kSQy/wUBin4FnQIbeTeDvdFu4RPaqhlWGrScnKYOQu3iQNw4fHvUpRsrCSj2E2byep0nZmZgb/XcRe1xorcUFN5sBcLEWYInN9QXFILUkDGyqHbOMcKzWiMoAJteTMwd35BXIeqDaj/ANoNvqt966MUVJ0yU5OPaL3BYuAHNuR1xPBTaPLCkwEVGvDpMABrtwuCSNSstSxpYZ3Hci4is193DTjad8X0McVNN4ZcZLou4rNHlHZoqfKQ1pLaeUbi519bGBAHiVV7V2hbLMuO/wB6rBtcQQCAJsN54nf0RxPgq35yXPLvBPHjlmn8tCySWGHWxu3sKOYdG6HeB/7WULlpduY36Bw4wPEhZRpXVl2ceLQ9xXGppck0qZYk4QTUYP52/wBwWi5R42Qw75eB2Als+Cy7XQRGs+il1MQX9Jx7B8OpYcOUk/0bU6g1+xDz9ExzRe4gb79Lst6p7mGS3fv9UFj/ADt2dnWrEhr13Duh7Twc0+BXH+fvTDossZckRVcOFRw8CR7kWs7iuY+PnTo0Jz972h5Hi4qXsrDc5iKbNRmk9jekfIJX0AHbODNKo1p3UqZHeDP/ACzIFMq55cfv2fc7/aPx9VRNkCY8UovoC8rbOLtlu4yaw/0u/wDqCsMV6/RogUmsiwYGx1ZYK8kxeHNOo5h1Y5zfwkj3KaZoEVwLqTGE2GqYE3Y2C52uxm4uE/dF3eQK33KOnmw7v5S13g4e4lVPIbYlUPfUdTeOiGtLmlsyZJE9g8VqMdsZ9Sk9lhmaQCTod0wsN9jRgahsq8DprbjkG4i9UDsaT6kJtP5PGgyazvwD4o5IDOhkgAakgdV1sNnsEAN0FuwCwTWcjmhzTzjuiQYyiDCsaOyQ3Rx8PzSsKJWGxUWdutKmBwOigjDEb0+kSDfhu4o+LDslc0kgnFnr8kkuK/Y7IAeqPb78tRrtxaR3gz71aCoqvlIJoE72uafPL71XE6mjE1cSI7EhwVfiHEiJMcJO5Dw9ay7VcvTpM41a0RqFiVPpvsomKphrmxvY13eQn0npRdockLaWFNSjUcNKYa43ixMd+9ZtpW72cwOwuI62uHgwx6rBSuLI7mzpgqihxK6CmuK6smhw1UlptPcAozUf9Ae9aQmF3Hz6zwCFTiAZvJnq/NOnwHd+ihMdYDgTA7UxDqrpjhBjqEymO0HZ4dSdiAQb63kaR1JjnWFu3r1ukxllTqlzs++1hfQAa9yt+SpIxbCbSHjW92HVUuDs0K42G79qpx/N4ZXSsvQ1s7yrrF2KdYkNDWi+lg7TtKrnHQy7siRbipG13tdiKrptnI/D0fco2Ep56rGtmC5oPeR7kLpAej5jA0mO6V51W2XVxuMq8wwuBeZdo0AWzOcbCYnvXo+Gw5rPLRYAS932QdAP5jfs14A3uB2fTosDKTQ1o0A9Sd56yoJ0bZitkfJbTbBxDy8/YZ0W97tT5LV4LY9GiIpU2M6w0T3u1PirEhMISEBc1MLUZwQyEDBEJhCKQmkJACIXEQphSAYUNyKUJyBgykkUkgKgKFtv9w/sHqEklWPkhS0ZegUVySS9ZaONhNr/AOT/AEW+pQaKSSli8TUy82P/AONW/wBX9iwISSXJLyZdaEU8JJIAcNEb4fBcSWkINh/aaotDckkgZ1+5S9jNBrUQRINVkg7+kNUkkmCJWG0UvY3/AJVP73uKSSHoCGwS5836R17SpWyGj5xT++EkknoPZ6fyXH0LjvNarPXDoHkAO5W6SSibZwppSSQIY5DckkkA0obkkkDGFMKSSyMaUNySSYAykkkkB//Z"/>
          <p:cNvSpPr>
            <a:spLocks noChangeAspect="1" noChangeArrowheads="1"/>
          </p:cNvSpPr>
          <p:nvPr/>
        </p:nvSpPr>
        <p:spPr bwMode="auto">
          <a:xfrm>
            <a:off x="143654" y="129362"/>
            <a:ext cx="281444" cy="281445"/>
          </a:xfrm>
          <a:prstGeom prst="rect">
            <a:avLst/>
          </a:prstGeom>
          <a:noFill/>
        </p:spPr>
        <p:txBody>
          <a:bodyPr vert="horz" wrap="square" lIns="84433" tIns="42217" rIns="84433" bIns="42217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" y="725487"/>
            <a:ext cx="383394" cy="34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33" tIns="42217" rIns="84433" bIns="42217" numCol="1" anchor="ctr" anchorCtr="0" compatLnSpc="1">
            <a:prstTxWarp prst="textNoShape">
              <a:avLst/>
            </a:prstTxWarp>
            <a:spAutoFit/>
          </a:bodyPr>
          <a:lstStyle/>
          <a:p>
            <a:pPr indent="211089" defTabSz="844357"/>
            <a:endParaRPr lang="pt-BR" sz="1662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http://www.sbq.org.br/sites/default/files/cartaz_Finalhorizontal-940-3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5" y="410807"/>
            <a:ext cx="3384999" cy="112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23620" y="716984"/>
            <a:ext cx="5078055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16" dirty="0">
                <a:solidFill>
                  <a:schemeClr val="tx2"/>
                </a:solidFill>
                <a:latin typeface="+mj-lt"/>
              </a:rPr>
              <a:t>Exposição Ano Internacional da Luz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" y="1992399"/>
            <a:ext cx="927559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2" dirty="0">
                <a:solidFill>
                  <a:schemeClr val="tx2">
                    <a:lumMod val="75000"/>
                  </a:schemeClr>
                </a:solidFill>
              </a:rPr>
              <a:t>Foram atendidos mais  de 350 alunos de escolas públicas da cidade de Águas de Lindóia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267843" y="4472354"/>
            <a:ext cx="2211567" cy="376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47" dirty="0">
                <a:latin typeface="Times New Roman" pitchFamily="18" charset="0"/>
                <a:cs typeface="Times New Roman" pitchFamily="18" charset="0"/>
              </a:rPr>
              <a:t>Escola Vicente Rizzo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99" y="2511670"/>
            <a:ext cx="2831612" cy="18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Escola Francisco Tozz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70" y="2471856"/>
            <a:ext cx="1858620" cy="185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233770" y="4508539"/>
            <a:ext cx="3111968" cy="37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47" dirty="0">
                <a:latin typeface="Times New Roman" pitchFamily="18" charset="0"/>
                <a:cs typeface="Times New Roman" pitchFamily="18" charset="0"/>
              </a:rPr>
              <a:t>Escola Francisco </a:t>
            </a:r>
            <a:r>
              <a:rPr lang="pt-BR" sz="1847" dirty="0" err="1">
                <a:latin typeface="Times New Roman" pitchFamily="18" charset="0"/>
                <a:cs typeface="Times New Roman" pitchFamily="18" charset="0"/>
              </a:rPr>
              <a:t>Tozzi</a:t>
            </a:r>
            <a:endParaRPr lang="pt-BR" sz="184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5098" y="5169883"/>
            <a:ext cx="8573070" cy="77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16" dirty="0">
                <a:solidFill>
                  <a:srgbClr val="19792B"/>
                </a:solidFill>
              </a:rPr>
              <a:t>Seleção de atividades com o tema “Luz”. Mais de 10 experimentos realizados com materiais simples.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EE307086-DD21-4BA2-85D0-DDDFA37E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6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tângulo 3"/>
          <p:cNvSpPr>
            <a:spLocks noChangeArrowheads="1"/>
          </p:cNvSpPr>
          <p:nvPr/>
        </p:nvSpPr>
        <p:spPr bwMode="auto">
          <a:xfrm>
            <a:off x="107950" y="107950"/>
            <a:ext cx="89281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pt-BR" altLang="pt-BR" sz="2000" b="1" dirty="0">
                <a:solidFill>
                  <a:srgbClr val="FF0000"/>
                </a:solidFill>
              </a:rPr>
              <a:t>Art. 5º - </a:t>
            </a:r>
            <a:r>
              <a:rPr lang="pt-BR" altLang="pt-BR" sz="2000" dirty="0">
                <a:solidFill>
                  <a:srgbClr val="FF0000"/>
                </a:solidFill>
              </a:rPr>
              <a:t>Para consecução de seus objetivos a SBQ poderá:</a:t>
            </a:r>
          </a:p>
          <a:p>
            <a:pPr eaLnBrk="1" hangingPunct="1">
              <a:spcAft>
                <a:spcPts val="1200"/>
              </a:spcAft>
            </a:pPr>
            <a:r>
              <a:rPr lang="pt-BR" altLang="pt-BR" sz="2000" dirty="0">
                <a:solidFill>
                  <a:srgbClr val="0000FF"/>
                </a:solidFill>
              </a:rPr>
              <a:t>I -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promover o prestígio da ciência </a:t>
            </a:r>
            <a:r>
              <a:rPr lang="pt-BR" altLang="pt-BR" sz="2000" dirty="0">
                <a:solidFill>
                  <a:srgbClr val="0000FF"/>
                </a:solidFill>
              </a:rPr>
              <a:t>e de suas aplicações</a:t>
            </a:r>
            <a:r>
              <a:rPr lang="pt-BR" altLang="pt-BR" sz="2000" b="1" dirty="0">
                <a:solidFill>
                  <a:srgbClr val="0000FF"/>
                </a:solidFill>
              </a:rPr>
              <a:t>,</a:t>
            </a:r>
            <a:r>
              <a:rPr lang="pt-BR" altLang="pt-BR" sz="2000" dirty="0">
                <a:solidFill>
                  <a:srgbClr val="0000FF"/>
                </a:solidFill>
              </a:rPr>
              <a:t> estimulando qualitativa e quantitativamente a pesquisa e o ensino da Química no País;</a:t>
            </a:r>
          </a:p>
          <a:p>
            <a:pPr eaLnBrk="1" hangingPunct="1">
              <a:spcAft>
                <a:spcPts val="1200"/>
              </a:spcAft>
            </a:pPr>
            <a:r>
              <a:rPr lang="pt-BR" altLang="pt-BR" sz="2000" dirty="0">
                <a:solidFill>
                  <a:srgbClr val="0000FF"/>
                </a:solidFill>
              </a:rPr>
              <a:t>II -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manter atividade editorial </a:t>
            </a:r>
            <a:r>
              <a:rPr lang="pt-BR" altLang="pt-BR" sz="2000" dirty="0">
                <a:solidFill>
                  <a:srgbClr val="0000FF"/>
                </a:solidFill>
              </a:rPr>
              <a:t>para divulgar a produção da Química no país e no exterior, por meio de publicações periódicas e monográficas, impressas e/ou eletrônicas, de interesse educacional, científico e tecnológico;</a:t>
            </a:r>
          </a:p>
          <a:p>
            <a:pPr eaLnBrk="1" hangingPunct="1">
              <a:spcAft>
                <a:spcPts val="1200"/>
              </a:spcAft>
            </a:pPr>
            <a:r>
              <a:rPr lang="pt-BR" altLang="pt-BR" sz="2000" dirty="0">
                <a:solidFill>
                  <a:srgbClr val="0000FF"/>
                </a:solidFill>
              </a:rPr>
              <a:t>III –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promover a interação e o intercâmbio entre os profissionais </a:t>
            </a:r>
            <a:r>
              <a:rPr lang="pt-BR" altLang="pt-BR" sz="2000" dirty="0">
                <a:solidFill>
                  <a:srgbClr val="0000FF"/>
                </a:solidFill>
              </a:rPr>
              <a:t>que atuam em Química, nos vários níveis educacionais, e entre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os meios acadêmico, empresarial e governamental</a:t>
            </a:r>
            <a:r>
              <a:rPr lang="pt-BR" altLang="pt-BR" sz="2000" dirty="0">
                <a:solidFill>
                  <a:srgbClr val="0000FF"/>
                </a:solidFill>
              </a:rPr>
              <a:t>;</a:t>
            </a:r>
          </a:p>
          <a:p>
            <a:pPr eaLnBrk="1" hangingPunct="1">
              <a:spcAft>
                <a:spcPts val="1200"/>
              </a:spcAft>
            </a:pPr>
            <a:r>
              <a:rPr lang="pt-BR" altLang="pt-BR" sz="2000" dirty="0">
                <a:solidFill>
                  <a:srgbClr val="0000FF"/>
                </a:solidFill>
              </a:rPr>
              <a:t>IV - promover estudos, pesquisas e conhecimentos técnicos e científicos que digam respeito às suas finalidades, produzidos por si ou por terceiros, divulgando-os por quaisquer meios;</a:t>
            </a:r>
          </a:p>
          <a:p>
            <a:pPr eaLnBrk="1" hangingPunct="1">
              <a:spcAft>
                <a:spcPts val="1200"/>
              </a:spcAft>
            </a:pPr>
            <a:r>
              <a:rPr lang="pt-BR" altLang="pt-BR" sz="2000" dirty="0">
                <a:solidFill>
                  <a:srgbClr val="0000FF"/>
                </a:solidFill>
              </a:rPr>
              <a:t>V -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organizar, </a:t>
            </a:r>
            <a:r>
              <a:rPr lang="pt-BR" altLang="pt-BR" sz="2000" dirty="0">
                <a:solidFill>
                  <a:srgbClr val="0000FF"/>
                </a:solidFill>
              </a:rPr>
              <a:t>realizar, promover ou participar de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eventos</a:t>
            </a:r>
            <a:r>
              <a:rPr lang="pt-BR" altLang="pt-BR" sz="2000" dirty="0">
                <a:solidFill>
                  <a:srgbClr val="0000FF"/>
                </a:solidFill>
              </a:rPr>
              <a:t> culturais, educacionais, debates,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congressos</a:t>
            </a:r>
            <a:r>
              <a:rPr lang="pt-BR" altLang="pt-BR" sz="2000" dirty="0">
                <a:solidFill>
                  <a:srgbClr val="0000FF"/>
                </a:solidFill>
              </a:rPr>
              <a:t>, seminários, conferências e cursos em geral ligados à Química;</a:t>
            </a:r>
          </a:p>
          <a:p>
            <a:pPr eaLnBrk="1" hangingPunct="1">
              <a:spcAft>
                <a:spcPts val="1200"/>
              </a:spcAft>
            </a:pPr>
            <a:endParaRPr lang="pt-BR" altLang="pt-BR" sz="2000" dirty="0">
              <a:solidFill>
                <a:srgbClr val="0000FF"/>
              </a:solidFill>
            </a:endParaRPr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9C15798F-B838-455A-A535-CAE0BE3A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6" y="5694095"/>
            <a:ext cx="89117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pt-BR" altLang="pt-BR" sz="2000" dirty="0">
                <a:solidFill>
                  <a:srgbClr val="0000FF"/>
                </a:solidFill>
              </a:rPr>
              <a:t>XII - </a:t>
            </a:r>
            <a:r>
              <a:rPr lang="pt-BR" altLang="pt-BR" sz="2000" dirty="0">
                <a:solidFill>
                  <a:srgbClr val="0000FF"/>
                </a:solidFill>
                <a:highlight>
                  <a:srgbClr val="FFFF00"/>
                </a:highlight>
              </a:rPr>
              <a:t>representar seus associados </a:t>
            </a:r>
            <a:r>
              <a:rPr lang="pt-BR" altLang="pt-BR" sz="2000" dirty="0">
                <a:solidFill>
                  <a:srgbClr val="0000FF"/>
                </a:solidFill>
              </a:rPr>
              <a:t>nos foros de debates públicos, relevantes para a educação, a ciência e a tecnologia no Brasil.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77E709-69DF-44AC-9B19-4D4AC4B3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344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6FEF707-C575-F442-943C-0B06C917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27"/>
            <a:ext cx="9105900" cy="36449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2778ABA-AC35-BF44-B51A-79F2B78D465A}"/>
              </a:ext>
            </a:extLst>
          </p:cNvPr>
          <p:cNvSpPr/>
          <p:nvPr/>
        </p:nvSpPr>
        <p:spPr>
          <a:xfrm>
            <a:off x="110839" y="3492448"/>
            <a:ext cx="44888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b="1" dirty="0"/>
              <a:t>MOTIVAÇÃO</a:t>
            </a:r>
            <a:r>
              <a:rPr lang="pt-BR" sz="1500" dirty="0"/>
              <a:t> </a:t>
            </a:r>
          </a:p>
          <a:p>
            <a:pPr algn="just"/>
            <a:r>
              <a:rPr lang="pt-BR" sz="1500" dirty="0"/>
              <a:t>Criação das Diretrizes Curriculares para os cursos de graduação, e o sistema de avaliação dos cursos de pós-graduação (CAPES, introdução das notas 6 e 7). Criação do sistema de classificação de periódicos denominado QUALIS. </a:t>
            </a:r>
          </a:p>
          <a:p>
            <a:pPr algn="just"/>
            <a:r>
              <a:rPr lang="pt-BR" sz="1500" dirty="0"/>
              <a:t>Reformulação do modelo de financiamento da pesquisa científica e tecnológica pelo Governo Federal (introdução dos Fundos Setoriais, os Institutos do Milênio, os Programas Temáticos e os Editais Universais do CNPq) com substituição do modelo “balcão” das Agências Federais pelo Edital Universal do CNPq (em dezembro de 2002 foi lançado o Edital 01/2002 para financiamento de projetos a partir de junho de 2003). </a:t>
            </a:r>
            <a:endParaRPr lang="en-US" sz="15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9CD4550-9BAD-0D4E-B1D0-E63841193314}"/>
              </a:ext>
            </a:extLst>
          </p:cNvPr>
          <p:cNvSpPr/>
          <p:nvPr/>
        </p:nvSpPr>
        <p:spPr>
          <a:xfrm>
            <a:off x="4918364" y="3478593"/>
            <a:ext cx="41511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b="1" dirty="0"/>
              <a:t>OBJETIVO </a:t>
            </a:r>
          </a:p>
          <a:p>
            <a:pPr algn="just"/>
            <a:r>
              <a:rPr lang="pt-BR" sz="1500" dirty="0"/>
              <a:t>contribuir para a formulação de políticas de C&amp;T para a área de Química, a Diretoria e o Conselho Consultivo da Sociedade Brasileira de Química, SBQ, decidiram em 2002 promover uma série de atividades visando a elaboração de um documento denominado “Eixos Mobilizadores em Química” e a discussão de temas como o ensino de graduação e </a:t>
            </a:r>
            <a:r>
              <a:rPr lang="pt-BR" sz="1500" dirty="0" err="1"/>
              <a:t>pósgraduação</a:t>
            </a:r>
            <a:r>
              <a:rPr lang="pt-BR" sz="1500" dirty="0"/>
              <a:t> em Química, o novo modelo de financiamento à pesquisa, a situação da área e suas perspectivas, especialmente considerando as eleições para Presidente, Governadores, Congresso Nacional e </a:t>
            </a:r>
            <a:r>
              <a:rPr lang="pt-BR" sz="1500" dirty="0" err="1"/>
              <a:t>Assembléias</a:t>
            </a:r>
            <a:r>
              <a:rPr lang="pt-BR" sz="1500" dirty="0"/>
              <a:t> Legislativas em 2002 e as respectivas posses em 2003.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3631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31DD359-7291-0149-B83D-6E18C79FB7A8}"/>
              </a:ext>
            </a:extLst>
          </p:cNvPr>
          <p:cNvSpPr/>
          <p:nvPr/>
        </p:nvSpPr>
        <p:spPr>
          <a:xfrm>
            <a:off x="706579" y="412965"/>
            <a:ext cx="780010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AÇÕES</a:t>
            </a:r>
          </a:p>
          <a:p>
            <a:pPr algn="just"/>
            <a:endParaRPr lang="pt-BR" b="1" dirty="0"/>
          </a:p>
          <a:p>
            <a:pPr algn="just"/>
            <a:r>
              <a:rPr lang="pt-BR" dirty="0"/>
              <a:t>Na 25a Reunião Anual da SBQ, em Poços de Caldas, MG, em maio de 2002, foi realizado o workshop “</a:t>
            </a:r>
            <a:r>
              <a:rPr lang="pt-BR" b="1" dirty="0"/>
              <a:t>UM OLHAR SOBRE A PÓS-GRADUAÇÃO EM QUÍMICA NO BRASIL</a:t>
            </a:r>
            <a:r>
              <a:rPr lang="pt-BR" dirty="0"/>
              <a:t>”, coordenado pelos Conselheiros Solange </a:t>
            </a:r>
            <a:r>
              <a:rPr lang="pt-BR" dirty="0" err="1"/>
              <a:t>Cadore</a:t>
            </a:r>
            <a:r>
              <a:rPr lang="pt-BR" dirty="0"/>
              <a:t> (UNICAMP) e </a:t>
            </a:r>
            <a:r>
              <a:rPr lang="pt-BR" dirty="0" err="1"/>
              <a:t>Jailson</a:t>
            </a:r>
            <a:r>
              <a:rPr lang="pt-BR" dirty="0"/>
              <a:t> B. de Andrade (UFBA), que contou com a presença, entre outros, de representantes da CAPES (Luiz V. Loureiro) e do CNPq (Celso P. Melo), do Coordenador da área de Química na CAPES e Membros do Comitê de Avaliação, além de Coordenadores de cursos de Pós-Graduação em Química (Quadro 1). Outra atividade realizada foi o Simpósio noturno, “</a:t>
            </a:r>
            <a:r>
              <a:rPr lang="pt-BR" b="1" dirty="0"/>
              <a:t>EIXOS MOBILIZADORES EM QUÍMICA</a:t>
            </a:r>
            <a:r>
              <a:rPr lang="pt-BR" dirty="0"/>
              <a:t>”, contando com a participação de Eliezer J. Barreiro (Presidente da SBQ no biênio 2000-2002), Eduardo M. </a:t>
            </a:r>
            <a:r>
              <a:rPr lang="pt-BR" dirty="0" err="1"/>
              <a:t>Krieger</a:t>
            </a:r>
            <a:r>
              <a:rPr lang="pt-BR" dirty="0"/>
              <a:t> (Presidente da Academia Brasileira de Ciências) e </a:t>
            </a:r>
            <a:r>
              <a:rPr lang="pt-BR" dirty="0" err="1"/>
              <a:t>Jailson</a:t>
            </a:r>
            <a:r>
              <a:rPr lang="pt-BR" dirty="0"/>
              <a:t> B. de Andrade (UFBA). O workshop “</a:t>
            </a:r>
            <a:r>
              <a:rPr lang="pt-BR" b="1" dirty="0"/>
              <a:t>A QUÍMICA NO BRASIL: SITUAÇÃO ATUAL E PERSPECTIVAS</a:t>
            </a:r>
            <a:r>
              <a:rPr lang="pt-BR" dirty="0"/>
              <a:t>”, coordenado pelos Conselheiros Solange </a:t>
            </a:r>
            <a:r>
              <a:rPr lang="pt-BR" dirty="0" err="1"/>
              <a:t>Cadore</a:t>
            </a:r>
            <a:r>
              <a:rPr lang="pt-BR" dirty="0"/>
              <a:t> (UNICAMP) e </a:t>
            </a:r>
            <a:r>
              <a:rPr lang="pt-BR" dirty="0" err="1"/>
              <a:t>Jailson</a:t>
            </a:r>
            <a:r>
              <a:rPr lang="pt-BR" dirty="0"/>
              <a:t> B. de Andrade (UFBA), ocorreu em Salvador, BA, de 04 a 05 de dezembro de 2002, com o objetivo principal de dar continuidade às discussões sobre o ensino, pesquisa e avaliação em Química, com a participação dos (as) Coordenadores (as) de Programas de Pós-graduação em Química, Diretoria e Conselho da SBQ, Membros dos Comitês Assessores de Química na CAPES, CNPq e Fundações Estaduais de Fomento (Quadro 2). A última etapa desta série de eventos será o Simpósio “A FORMAÇÃO DO QUÍMICO” que ocorrerá na 26a Reunião Anual da SBQ, em maio de 2003.</a:t>
            </a:r>
            <a:endParaRPr lang="en-US" dirty="0"/>
          </a:p>
        </p:txBody>
      </p:sp>
      <p:sp>
        <p:nvSpPr>
          <p:cNvPr id="5" name="Explosão 2 4">
            <a:extLst>
              <a:ext uri="{FF2B5EF4-FFF2-40B4-BE49-F238E27FC236}">
                <a16:creationId xmlns:a16="http://schemas.microsoft.com/office/drawing/2014/main" id="{4E33C97D-AD2B-CA46-A2C1-A1DEBF8C5CD7}"/>
              </a:ext>
            </a:extLst>
          </p:cNvPr>
          <p:cNvSpPr/>
          <p:nvPr/>
        </p:nvSpPr>
        <p:spPr>
          <a:xfrm>
            <a:off x="3269672" y="948358"/>
            <a:ext cx="5583383" cy="5069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310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B8840AE-9B68-AA42-813D-0D56DC44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442575"/>
            <a:ext cx="8465128" cy="595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1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2802446-6BA5-6D4B-A99E-A5B02FA0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41278"/>
          </a:xfrm>
          <a:prstGeom prst="rect">
            <a:avLst/>
          </a:prstGeom>
        </p:spPr>
      </p:pic>
      <p:pic>
        <p:nvPicPr>
          <p:cNvPr id="3" name="Picture 17" descr="A imagem pode conter: texto">
            <a:extLst>
              <a:ext uri="{FF2B5EF4-FFF2-40B4-BE49-F238E27FC236}">
                <a16:creationId xmlns:a16="http://schemas.microsoft.com/office/drawing/2014/main" id="{64DF7D66-F4CB-0542-B0A5-116672F9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46" y="3512127"/>
            <a:ext cx="455353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5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630C49E-0A97-43B4-9603-96735EFCEA08}"/>
              </a:ext>
            </a:extLst>
          </p:cNvPr>
          <p:cNvSpPr txBox="1"/>
          <p:nvPr/>
        </p:nvSpPr>
        <p:spPr>
          <a:xfrm>
            <a:off x="935596" y="2551837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0000"/>
                </a:solidFill>
                <a:latin typeface="+mj-lt"/>
              </a:rPr>
              <a:t>Ações da SBQ- Por que ser associado?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2D3B97-C4B9-49E5-B486-6EE592D7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73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B80D5C-5584-468B-83A3-3612F82CF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755"/>
            <a:ext cx="9144000" cy="43744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CD5DD5-AE63-4AD2-9B4F-7EF24D858B8E}"/>
              </a:ext>
            </a:extLst>
          </p:cNvPr>
          <p:cNvSpPr txBox="1"/>
          <p:nvPr/>
        </p:nvSpPr>
        <p:spPr>
          <a:xfrm>
            <a:off x="2664768" y="270817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FF"/>
                </a:solidFill>
              </a:rPr>
              <a:t>PUBLICAÇÕES DA SBQ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AC8D3B9-10E7-4C5F-B247-988B9693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26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5"/>
          <p:cNvSpPr txBox="1">
            <a:spLocks noChangeArrowheads="1"/>
          </p:cNvSpPr>
          <p:nvPr/>
        </p:nvSpPr>
        <p:spPr bwMode="auto">
          <a:xfrm>
            <a:off x="3995738" y="765175"/>
            <a:ext cx="5040312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pt-BR" b="1">
                <a:solidFill>
                  <a:srgbClr val="FF0000"/>
                </a:solidFill>
              </a:rPr>
              <a:t>Química Nova  </a:t>
            </a:r>
            <a:r>
              <a:rPr lang="en-US" altLang="pt-BR" b="1"/>
              <a:t>foi a primeira revista lançada pela SBQ em janeiro de 1978 e suas publicações estão mantidas até hoje. Publica artigos com resultados originais de pesquisa, trabalhos de revisão, divulgação de novos métodos ou técnicas, educação e assuntos gerais em português, espanhol e inglês.</a:t>
            </a:r>
          </a:p>
          <a:p>
            <a:pPr eaLnBrk="1" hangingPunct="1"/>
            <a:endParaRPr lang="en-US" altLang="pt-BR" b="1"/>
          </a:p>
          <a:p>
            <a:pPr algn="just" eaLnBrk="1" hangingPunct="1"/>
            <a:r>
              <a:rPr lang="pt-BR" altLang="pt-BR">
                <a:cs typeface="Times New Roman" pitchFamily="18" charset="0"/>
              </a:rPr>
              <a:t>Qualis CAPES como B1</a:t>
            </a:r>
          </a:p>
          <a:p>
            <a:pPr algn="just" eaLnBrk="1" hangingPunct="1"/>
            <a:endParaRPr lang="pt-BR" altLang="pt-BR">
              <a:cs typeface="Times New Roman" pitchFamily="18" charset="0"/>
            </a:endParaRPr>
          </a:p>
          <a:p>
            <a:pPr algn="just"/>
            <a:r>
              <a:rPr lang="en-US" altLang="pt-BR">
                <a:cs typeface="Times New Roman" pitchFamily="18" charset="0"/>
              </a:rPr>
              <a:t>ISI (Thomson Co. – </a:t>
            </a:r>
            <a:r>
              <a:rPr lang="en-US" altLang="pt-BR">
                <a:solidFill>
                  <a:srgbClr val="000000"/>
                </a:solidFill>
                <a:cs typeface="Times New Roman" pitchFamily="18" charset="0"/>
                <a:hlinkClick r:id="rId2"/>
              </a:rPr>
              <a:t>http://thomsonreuters.com/</a:t>
            </a:r>
            <a:r>
              <a:rPr lang="en-US" altLang="pt-BR">
                <a:cs typeface="Times New Roman" pitchFamily="18" charset="0"/>
              </a:rPr>
              <a:t>)</a:t>
            </a:r>
          </a:p>
          <a:p>
            <a:pPr algn="just"/>
            <a:endParaRPr lang="pt-BR" altLang="pt-BR" sz="800"/>
          </a:p>
          <a:p>
            <a:pPr algn="just"/>
            <a:r>
              <a:rPr lang="en-US" altLang="pt-BR">
                <a:cs typeface="Times New Roman" pitchFamily="18" charset="0"/>
              </a:rPr>
              <a:t>Scopus (Elsevier – </a:t>
            </a:r>
            <a:r>
              <a:rPr lang="en-US" altLang="pt-BR">
                <a:solidFill>
                  <a:srgbClr val="000000"/>
                </a:solidFill>
                <a:cs typeface="Times New Roman" pitchFamily="18" charset="0"/>
                <a:hlinkClick r:id="rId3"/>
              </a:rPr>
              <a:t>www.info.scopus.com/</a:t>
            </a:r>
            <a:r>
              <a:rPr lang="en-US" altLang="pt-BR">
                <a:cs typeface="Times New Roman" pitchFamily="18" charset="0"/>
              </a:rPr>
              <a:t>)</a:t>
            </a:r>
          </a:p>
          <a:p>
            <a:pPr algn="just"/>
            <a:endParaRPr lang="pt-BR" altLang="pt-BR" sz="800"/>
          </a:p>
          <a:p>
            <a:pPr algn="just"/>
            <a:r>
              <a:rPr lang="en-US" altLang="pt-BR">
                <a:cs typeface="Times New Roman" pitchFamily="18" charset="0"/>
              </a:rPr>
              <a:t>SciELO (</a:t>
            </a:r>
            <a:r>
              <a:rPr lang="en-US" altLang="pt-BR">
                <a:solidFill>
                  <a:srgbClr val="000000"/>
                </a:solidFill>
                <a:cs typeface="Times New Roman" pitchFamily="18" charset="0"/>
                <a:hlinkClick r:id="rId4"/>
              </a:rPr>
              <a:t>http://www.scielo.br</a:t>
            </a:r>
            <a:r>
              <a:rPr lang="en-US" altLang="pt-BR">
                <a:cs typeface="Times New Roman" pitchFamily="18" charset="0"/>
              </a:rPr>
              <a:t>)</a:t>
            </a:r>
          </a:p>
          <a:p>
            <a:pPr algn="just"/>
            <a:r>
              <a:rPr lang="en-US" altLang="pt-BR">
                <a:cs typeface="Times New Roman" pitchFamily="18" charset="0"/>
              </a:rPr>
              <a:t> </a:t>
            </a:r>
            <a:endParaRPr lang="pt-BR" altLang="pt-BR" sz="800"/>
          </a:p>
          <a:p>
            <a:pPr algn="just"/>
            <a:r>
              <a:rPr lang="en-US" altLang="pt-BR">
                <a:cs typeface="Times New Roman" pitchFamily="18" charset="0"/>
              </a:rPr>
              <a:t>Chemical Abstract</a:t>
            </a:r>
            <a:endParaRPr lang="pt-BR" altLang="pt-BR" b="1"/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42" r="12563" b="5035"/>
          <a:stretch>
            <a:fillRect/>
          </a:stretch>
        </p:blipFill>
        <p:spPr bwMode="auto">
          <a:xfrm>
            <a:off x="90488" y="765175"/>
            <a:ext cx="3760787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182562D-0B10-4196-A974-E01E4EDB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90271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r="9636" b="30553"/>
          <a:stretch>
            <a:fillRect/>
          </a:stretch>
        </p:blipFill>
        <p:spPr bwMode="auto">
          <a:xfrm>
            <a:off x="34925" y="1196975"/>
            <a:ext cx="90281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tângulo 1"/>
          <p:cNvSpPr>
            <a:spLocks noChangeArrowheads="1"/>
          </p:cNvSpPr>
          <p:nvPr/>
        </p:nvSpPr>
        <p:spPr bwMode="auto">
          <a:xfrm>
            <a:off x="2051050" y="395288"/>
            <a:ext cx="526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pt-BR" altLang="pt-BR"/>
              <a:t>Quim. Nova 1978, vol.1, no.1 – primeiro editorial! 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FF06B57-547C-49B6-8187-586A2FE9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69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aixaDeTexto 4"/>
          <p:cNvSpPr txBox="1">
            <a:spLocks noChangeArrowheads="1"/>
          </p:cNvSpPr>
          <p:nvPr/>
        </p:nvSpPr>
        <p:spPr bwMode="auto">
          <a:xfrm>
            <a:off x="4497388" y="333375"/>
            <a:ext cx="4395787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pt-BR" sz="2400" b="1" dirty="0">
                <a:latin typeface="Arial Narrow" pitchFamily="34" charset="0"/>
              </a:rPr>
              <a:t>O </a:t>
            </a:r>
            <a:r>
              <a:rPr lang="en-US" altLang="pt-BR" sz="2400" b="1" i="1" dirty="0">
                <a:solidFill>
                  <a:srgbClr val="FF0000"/>
                </a:solidFill>
                <a:latin typeface="Arial Narrow" pitchFamily="34" charset="0"/>
              </a:rPr>
              <a:t>Journal of The Brazilian Chemical Society</a:t>
            </a:r>
            <a:r>
              <a:rPr lang="en-US" altLang="pt-BR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abrange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todos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os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aspectos</a:t>
            </a:r>
            <a:r>
              <a:rPr lang="en-US" altLang="pt-BR" sz="2400" b="1" dirty="0">
                <a:latin typeface="Arial Narrow" pitchFamily="34" charset="0"/>
              </a:rPr>
              <a:t> da </a:t>
            </a:r>
            <a:r>
              <a:rPr lang="en-US" altLang="pt-BR" sz="2400" b="1" dirty="0" err="1">
                <a:latin typeface="Arial Narrow" pitchFamily="34" charset="0"/>
              </a:rPr>
              <a:t>química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exceto</a:t>
            </a:r>
            <a:r>
              <a:rPr lang="en-US" altLang="pt-BR" sz="2400" b="1" dirty="0">
                <a:latin typeface="Arial Narrow" pitchFamily="34" charset="0"/>
              </a:rPr>
              <a:t> a </a:t>
            </a:r>
            <a:r>
              <a:rPr lang="en-US" altLang="pt-BR" sz="2400" b="1" dirty="0" err="1">
                <a:latin typeface="Arial Narrow" pitchFamily="34" charset="0"/>
              </a:rPr>
              <a:t>educacão</a:t>
            </a:r>
            <a:r>
              <a:rPr lang="en-US" altLang="pt-BR" sz="2400" b="1" dirty="0">
                <a:latin typeface="Arial Narrow" pitchFamily="34" charset="0"/>
              </a:rPr>
              <a:t>, </a:t>
            </a:r>
            <a:r>
              <a:rPr lang="en-US" altLang="pt-BR" sz="2400" b="1" dirty="0" err="1">
                <a:latin typeface="Arial Narrow" pitchFamily="34" charset="0"/>
              </a:rPr>
              <a:t>filosofia</a:t>
            </a:r>
            <a:r>
              <a:rPr lang="en-US" altLang="pt-BR" sz="2400" b="1" dirty="0">
                <a:latin typeface="Arial Narrow" pitchFamily="34" charset="0"/>
              </a:rPr>
              <a:t> e a </a:t>
            </a:r>
            <a:r>
              <a:rPr lang="en-US" altLang="pt-BR" sz="2400" b="1" dirty="0" err="1">
                <a:latin typeface="Arial Narrow" pitchFamily="34" charset="0"/>
              </a:rPr>
              <a:t>história</a:t>
            </a:r>
            <a:r>
              <a:rPr lang="en-US" altLang="pt-BR" sz="2400" b="1" dirty="0">
                <a:latin typeface="Arial Narrow" pitchFamily="34" charset="0"/>
              </a:rPr>
              <a:t> da </a:t>
            </a:r>
            <a:r>
              <a:rPr lang="en-US" altLang="pt-BR" sz="2400" b="1" dirty="0" err="1">
                <a:latin typeface="Arial Narrow" pitchFamily="34" charset="0"/>
              </a:rPr>
              <a:t>química</a:t>
            </a:r>
            <a:r>
              <a:rPr lang="en-US" altLang="pt-BR" sz="2400" b="1" dirty="0">
                <a:latin typeface="Arial Narrow" pitchFamily="34" charset="0"/>
              </a:rPr>
              <a:t>. É o </a:t>
            </a:r>
            <a:r>
              <a:rPr lang="en-US" altLang="pt-BR" sz="2400" b="1" dirty="0" err="1">
                <a:latin typeface="Arial Narrow" pitchFamily="34" charset="0"/>
              </a:rPr>
              <a:t>meio</a:t>
            </a:r>
            <a:r>
              <a:rPr lang="en-US" altLang="pt-BR" sz="2400" b="1" dirty="0">
                <a:latin typeface="Arial Narrow" pitchFamily="34" charset="0"/>
              </a:rPr>
              <a:t> de </a:t>
            </a:r>
            <a:r>
              <a:rPr lang="en-US" altLang="pt-BR" sz="2400" b="1" dirty="0" err="1">
                <a:latin typeface="Arial Narrow" pitchFamily="34" charset="0"/>
              </a:rPr>
              <a:t>publicação</a:t>
            </a:r>
            <a:r>
              <a:rPr lang="en-US" altLang="pt-BR" sz="2400" b="1" dirty="0">
                <a:latin typeface="Arial Narrow" pitchFamily="34" charset="0"/>
              </a:rPr>
              <a:t> de </a:t>
            </a:r>
            <a:r>
              <a:rPr lang="en-US" altLang="pt-BR" sz="2400" b="1" dirty="0" err="1">
                <a:latin typeface="Arial Narrow" pitchFamily="34" charset="0"/>
              </a:rPr>
              <a:t>artigos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selecionados</a:t>
            </a:r>
            <a:r>
              <a:rPr lang="en-US" altLang="pt-BR" sz="2400" b="1" dirty="0">
                <a:latin typeface="Arial Narrow" pitchFamily="34" charset="0"/>
              </a:rPr>
              <a:t> com </a:t>
            </a:r>
            <a:r>
              <a:rPr lang="en-US" altLang="pt-BR" sz="2400" b="1" dirty="0" err="1">
                <a:latin typeface="Arial Narrow" pitchFamily="34" charset="0"/>
              </a:rPr>
              <a:t>significativas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contribuições</a:t>
            </a:r>
            <a:r>
              <a:rPr lang="en-US" altLang="pt-BR" sz="2400" b="1" dirty="0">
                <a:latin typeface="Arial Narrow" pitchFamily="34" charset="0"/>
              </a:rPr>
              <a:t> para o </a:t>
            </a:r>
            <a:r>
              <a:rPr lang="en-US" altLang="pt-BR" sz="2400" b="1" dirty="0" err="1">
                <a:latin typeface="Arial Narrow" pitchFamily="34" charset="0"/>
              </a:rPr>
              <a:t>conhecimento</a:t>
            </a:r>
            <a:r>
              <a:rPr lang="en-US" altLang="pt-BR" sz="2400" b="1" dirty="0">
                <a:latin typeface="Arial Narrow" pitchFamily="34" charset="0"/>
              </a:rPr>
              <a:t> </a:t>
            </a:r>
            <a:r>
              <a:rPr lang="en-US" altLang="pt-BR" sz="2400" b="1" dirty="0" err="1">
                <a:latin typeface="Arial Narrow" pitchFamily="34" charset="0"/>
              </a:rPr>
              <a:t>químico</a:t>
            </a:r>
            <a:r>
              <a:rPr lang="en-US" altLang="pt-BR" sz="2400" b="1" dirty="0">
                <a:latin typeface="Arial Narrow" pitchFamily="34" charset="0"/>
              </a:rPr>
              <a:t>. A </a:t>
            </a:r>
            <a:r>
              <a:rPr lang="en-US" altLang="pt-BR" sz="2400" b="1" dirty="0" err="1">
                <a:latin typeface="Arial Narrow" pitchFamily="34" charset="0"/>
              </a:rPr>
              <a:t>revista</a:t>
            </a:r>
            <a:r>
              <a:rPr lang="en-US" altLang="pt-BR" sz="2400" b="1" dirty="0">
                <a:latin typeface="Arial Narrow" pitchFamily="34" charset="0"/>
              </a:rPr>
              <a:t> publica </a:t>
            </a:r>
            <a:r>
              <a:rPr lang="en-US" altLang="pt-BR" sz="2400" b="1" dirty="0" err="1">
                <a:latin typeface="Arial Narrow" pitchFamily="34" charset="0"/>
              </a:rPr>
              <a:t>artigos</a:t>
            </a:r>
            <a:r>
              <a:rPr lang="en-US" altLang="pt-BR" sz="2400" b="1" dirty="0">
                <a:latin typeface="Arial Narrow" pitchFamily="34" charset="0"/>
              </a:rPr>
              <a:t>, </a:t>
            </a:r>
            <a:r>
              <a:rPr lang="en-US" altLang="pt-BR" sz="2400" b="1" dirty="0" err="1">
                <a:latin typeface="Arial Narrow" pitchFamily="34" charset="0"/>
              </a:rPr>
              <a:t>comunicações</a:t>
            </a:r>
            <a:r>
              <a:rPr lang="en-US" altLang="pt-BR" sz="2400" b="1" dirty="0">
                <a:latin typeface="Arial Narrow" pitchFamily="34" charset="0"/>
              </a:rPr>
              <a:t>, </a:t>
            </a:r>
            <a:r>
              <a:rPr lang="en-US" altLang="pt-BR" sz="2400" b="1" i="1" dirty="0">
                <a:latin typeface="Arial Narrow" pitchFamily="34" charset="0"/>
              </a:rPr>
              <a:t>short reports</a:t>
            </a:r>
            <a:r>
              <a:rPr lang="en-US" altLang="pt-BR" sz="2400" b="1" dirty="0">
                <a:latin typeface="Arial Narrow" pitchFamily="34" charset="0"/>
              </a:rPr>
              <a:t>, </a:t>
            </a:r>
            <a:r>
              <a:rPr lang="en-US" altLang="pt-BR" sz="2400" b="1" dirty="0" err="1">
                <a:latin typeface="Arial Narrow" pitchFamily="34" charset="0"/>
              </a:rPr>
              <a:t>revisões</a:t>
            </a:r>
            <a:r>
              <a:rPr lang="en-US" altLang="pt-BR" sz="2400" b="1" dirty="0">
                <a:latin typeface="Arial Narrow" pitchFamily="34" charset="0"/>
              </a:rPr>
              <a:t> e </a:t>
            </a:r>
            <a:r>
              <a:rPr lang="en-US" altLang="pt-BR" sz="2400" b="1" i="1" dirty="0">
                <a:latin typeface="Arial Narrow" pitchFamily="34" charset="0"/>
              </a:rPr>
              <a:t>letters</a:t>
            </a:r>
            <a:r>
              <a:rPr lang="en-US" altLang="pt-BR" sz="2400" b="1" dirty="0">
                <a:latin typeface="Arial Narrow" pitchFamily="34" charset="0"/>
              </a:rPr>
              <a:t>.</a:t>
            </a:r>
          </a:p>
          <a:p>
            <a:pPr algn="just" eaLnBrk="1" hangingPunct="1"/>
            <a:endParaRPr lang="pt-BR" altLang="pt-BR" sz="2400" b="1" dirty="0">
              <a:latin typeface="Arial Narrow" pitchFamily="34" charset="0"/>
            </a:endParaRPr>
          </a:p>
          <a:p>
            <a:pPr algn="ctr" eaLnBrk="1" hangingPunct="1"/>
            <a:r>
              <a:rPr lang="pt-BR" altLang="pt-BR" sz="4000" b="1" dirty="0">
                <a:solidFill>
                  <a:srgbClr val="0000FF"/>
                </a:solidFill>
                <a:latin typeface="Arial Narrow" pitchFamily="34" charset="0"/>
              </a:rPr>
              <a:t>jbcs.sbq.org.br</a:t>
            </a:r>
          </a:p>
          <a:p>
            <a:pPr algn="ctr" eaLnBrk="1" hangingPunct="1"/>
            <a:endParaRPr lang="pt-BR" altLang="pt-BR" sz="4000" b="1" dirty="0">
              <a:solidFill>
                <a:srgbClr val="0000FF"/>
              </a:solidFill>
              <a:latin typeface="Arial Narrow" pitchFamily="34" charset="0"/>
            </a:endParaRPr>
          </a:p>
          <a:p>
            <a:pPr algn="just" eaLnBrk="1" hangingPunct="1"/>
            <a:r>
              <a:rPr lang="pt-BR" altLang="pt-BR" sz="2600" b="1" dirty="0">
                <a:latin typeface="Arial Narrow" pitchFamily="34" charset="0"/>
              </a:rPr>
              <a:t>QUALIS CAPES = A2</a:t>
            </a:r>
          </a:p>
          <a:p>
            <a:pPr algn="just" eaLnBrk="1" hangingPunct="1"/>
            <a:r>
              <a:rPr lang="pt-BR" altLang="pt-BR" sz="2600" b="1" dirty="0">
                <a:latin typeface="Arial Narrow" pitchFamily="34" charset="0"/>
              </a:rPr>
              <a:t>Submissão pelo </a:t>
            </a:r>
            <a:r>
              <a:rPr lang="pt-BR" altLang="pt-BR" sz="2600" b="1" dirty="0" err="1">
                <a:latin typeface="Arial Narrow" pitchFamily="34" charset="0"/>
              </a:rPr>
              <a:t>ScholarOne</a:t>
            </a:r>
            <a:r>
              <a:rPr lang="pt-BR" altLang="pt-BR" sz="2600" b="1" dirty="0">
                <a:latin typeface="Arial Narrow" pitchFamily="34" charset="0"/>
              </a:rPr>
              <a:t> </a:t>
            </a:r>
          </a:p>
        </p:txBody>
      </p:sp>
      <p:pic>
        <p:nvPicPr>
          <p:cNvPr id="21507" name="Picture 7" descr="http://jbcs.sbq.org.br/imageBank/Capas/capa24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0" y="188640"/>
            <a:ext cx="2930399" cy="390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jbcs.sbq.org.br/imageBank/arquivos/statistic-site-agosto-2018-7.png">
            <a:extLst>
              <a:ext uri="{FF2B5EF4-FFF2-40B4-BE49-F238E27FC236}">
                <a16:creationId xmlns:a16="http://schemas.microsoft.com/office/drawing/2014/main" id="{776DAA3A-BD42-4FC2-B64F-11425BF0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0" y="4509120"/>
            <a:ext cx="296569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D87921D-270C-4748-899D-438C5FE00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80868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2"/>
          <p:cNvSpPr txBox="1">
            <a:spLocks noChangeArrowheads="1"/>
          </p:cNvSpPr>
          <p:nvPr/>
        </p:nvSpPr>
        <p:spPr bwMode="auto">
          <a:xfrm>
            <a:off x="2987675" y="115888"/>
            <a:ext cx="309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pt-BR" altLang="pt-BR" b="1">
                <a:solidFill>
                  <a:srgbClr val="0000FF"/>
                </a:solidFill>
              </a:rPr>
              <a:t>Revista Virtual de Química</a:t>
            </a:r>
          </a:p>
          <a:p>
            <a:pPr algn="ctr" eaLnBrk="1" hangingPunct="1"/>
            <a:r>
              <a:rPr lang="pt-BR" altLang="pt-BR" b="1" u="sng">
                <a:solidFill>
                  <a:srgbClr val="0000FF"/>
                </a:solidFill>
              </a:rPr>
              <a:t>http://rvq.sbq.org.br</a:t>
            </a:r>
          </a:p>
        </p:txBody>
      </p:sp>
      <p:sp>
        <p:nvSpPr>
          <p:cNvPr id="22531" name="Retângulo 1"/>
          <p:cNvSpPr>
            <a:spLocks noChangeArrowheads="1"/>
          </p:cNvSpPr>
          <p:nvPr/>
        </p:nvSpPr>
        <p:spPr bwMode="auto">
          <a:xfrm>
            <a:off x="3924300" y="2349500"/>
            <a:ext cx="5003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pt-BR" altLang="pt-BR" dirty="0"/>
              <a:t>A Revista Virtual de Química é uma publicação eletrônica (ISSN 1984-6835) bimestral, sem fins lucrativos, com difusão gratuita na Internet via a World-</a:t>
            </a:r>
            <a:r>
              <a:rPr lang="pt-BR" altLang="pt-BR" dirty="0" err="1"/>
              <a:t>Wide</a:t>
            </a:r>
            <a:r>
              <a:rPr lang="pt-BR" altLang="pt-BR" dirty="0"/>
              <a:t> Web da Sociedade Brasileira de Química e visa, principalmente, ser uma fonte de consulta e de divulgação na língua portuguesa ou inglesa para alunos e professores de graduação e pós-graduação.</a:t>
            </a:r>
          </a:p>
          <a:p>
            <a:pPr algn="just" eaLnBrk="1" hangingPunct="1"/>
            <a:endParaRPr lang="pt-BR" altLang="pt-BR" dirty="0"/>
          </a:p>
          <a:p>
            <a:r>
              <a:rPr lang="pt-BR" dirty="0"/>
              <a:t>Classificada na área de </a:t>
            </a:r>
            <a:r>
              <a:rPr lang="pt-BR" b="1" dirty="0"/>
              <a:t>Química</a:t>
            </a:r>
            <a:r>
              <a:rPr lang="pt-BR" dirty="0"/>
              <a:t> no estrato </a:t>
            </a:r>
            <a:r>
              <a:rPr lang="pt-BR" b="1" dirty="0"/>
              <a:t>B3 </a:t>
            </a:r>
            <a:r>
              <a:rPr lang="pt-BR" dirty="0"/>
              <a:t>do</a:t>
            </a:r>
            <a:r>
              <a:rPr lang="pt-BR" b="1" dirty="0"/>
              <a:t> QUALIS </a:t>
            </a:r>
            <a:r>
              <a:rPr lang="pt-BR" dirty="0"/>
              <a:t>da</a:t>
            </a:r>
            <a:r>
              <a:rPr lang="pt-BR" b="1" dirty="0"/>
              <a:t> CAPES</a:t>
            </a:r>
            <a:r>
              <a:rPr lang="pt-BR" dirty="0"/>
              <a:t>.</a:t>
            </a:r>
          </a:p>
          <a:p>
            <a:r>
              <a:rPr lang="pt-BR" u="sng" dirty="0">
                <a:hlinkClick r:id="rId2"/>
              </a:rPr>
              <a:t>SCOPUS</a:t>
            </a:r>
            <a:endParaRPr lang="pt-BR" dirty="0"/>
          </a:p>
          <a:p>
            <a:r>
              <a:rPr lang="pt-BR" u="sng" dirty="0" err="1">
                <a:hlinkClick r:id="rId3"/>
              </a:rPr>
              <a:t>Scielo</a:t>
            </a:r>
            <a:endParaRPr lang="pt-BR" dirty="0"/>
          </a:p>
          <a:p>
            <a:r>
              <a:rPr lang="pt-BR" u="sng" dirty="0" err="1">
                <a:hlinkClick r:id="rId4"/>
              </a:rPr>
              <a:t>Chemical</a:t>
            </a:r>
            <a:r>
              <a:rPr lang="pt-BR" u="sng" dirty="0">
                <a:hlinkClick r:id="rId4"/>
              </a:rPr>
              <a:t> Abstract Service</a:t>
            </a:r>
            <a:r>
              <a:rPr lang="pt-BR" dirty="0"/>
              <a:t> </a:t>
            </a:r>
            <a:r>
              <a:rPr lang="pt-BR" u="sng" dirty="0">
                <a:hlinkClick r:id="rId5"/>
              </a:rPr>
              <a:t>Google Acadêmico</a:t>
            </a:r>
            <a:endParaRPr lang="pt-BR" dirty="0"/>
          </a:p>
          <a:p>
            <a:r>
              <a:rPr lang="pt-BR" u="sng" dirty="0">
                <a:hlinkClick r:id="rId6"/>
              </a:rPr>
              <a:t>Web </a:t>
            </a:r>
            <a:r>
              <a:rPr lang="pt-BR" u="sng" dirty="0" err="1">
                <a:hlinkClick r:id="rId6"/>
              </a:rPr>
              <a:t>of</a:t>
            </a:r>
            <a:r>
              <a:rPr lang="pt-BR" u="sng" dirty="0">
                <a:hlinkClick r:id="rId6"/>
              </a:rPr>
              <a:t> Science</a:t>
            </a:r>
            <a:endParaRPr lang="pt-BR" dirty="0"/>
          </a:p>
          <a:p>
            <a:pPr algn="just" eaLnBrk="1" hangingPunct="1"/>
            <a:endParaRPr lang="pt-BR" altLang="pt-BR" dirty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16745" r="35744" b="7352"/>
          <a:stretch>
            <a:fillRect/>
          </a:stretch>
        </p:blipFill>
        <p:spPr bwMode="auto">
          <a:xfrm>
            <a:off x="31750" y="1039813"/>
            <a:ext cx="387032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A8B8FAB-7114-4F5A-9180-31822579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64766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ixaDeTexto 2"/>
          <p:cNvSpPr txBox="1">
            <a:spLocks noChangeArrowheads="1"/>
          </p:cNvSpPr>
          <p:nvPr/>
        </p:nvSpPr>
        <p:spPr bwMode="auto">
          <a:xfrm>
            <a:off x="2771775" y="692150"/>
            <a:ext cx="59769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pt-BR" b="1"/>
              <a:t>A Revista Química Nova na Escola (QNEsc), com uma periodicidade trimestral, propõe-se a subsidiar o trabalho, a formação e a atualização da comunidade do Ensino de Química brasileiro. </a:t>
            </a:r>
          </a:p>
          <a:p>
            <a:pPr eaLnBrk="1" hangingPunct="1"/>
            <a:endParaRPr lang="en-US" altLang="pt-BR" b="1"/>
          </a:p>
          <a:p>
            <a:pPr algn="ctr" eaLnBrk="1" hangingPunct="1"/>
            <a:r>
              <a:rPr lang="en-US" altLang="pt-BR" b="1">
                <a:hlinkClick r:id="rId2"/>
              </a:rPr>
              <a:t>http://qnesc.sbq.org.br/</a:t>
            </a:r>
            <a:r>
              <a:rPr lang="en-US" altLang="pt-BR" b="1"/>
              <a:t> </a:t>
            </a:r>
            <a:endParaRPr lang="pt-BR" altLang="pt-BR" b="1"/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89363"/>
            <a:ext cx="4762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tângulo 4"/>
          <p:cNvSpPr>
            <a:spLocks noChangeArrowheads="1"/>
          </p:cNvSpPr>
          <p:nvPr/>
        </p:nvSpPr>
        <p:spPr bwMode="auto">
          <a:xfrm>
            <a:off x="1979613" y="5516563"/>
            <a:ext cx="65881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pt-BR" sz="1600" b="1"/>
              <a:t>QNInt Portal do Conhecimento é a SBQ, cujo objetivo é fornecer instrumentos confiáveis ​​para a formação em química, para ser usado por alunos e professores em todos os níveis de ensino, buscando a interatividade e para atualizar as informações.</a:t>
            </a:r>
            <a:endParaRPr lang="pt-BR" altLang="pt-BR" sz="1600" b="1"/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6084888" y="4365625"/>
            <a:ext cx="265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pt-BR" b="1">
                <a:hlinkClick r:id="rId4"/>
              </a:rPr>
              <a:t>http://qnint.sbq.org.br</a:t>
            </a:r>
            <a:r>
              <a:rPr lang="en-US" altLang="pt-BR" b="1"/>
              <a:t> </a:t>
            </a:r>
          </a:p>
        </p:txBody>
      </p:sp>
      <p:pic>
        <p:nvPicPr>
          <p:cNvPr id="23558" name="Picture 9" descr="http://qnesc.sbq.org.br/online/qnesc38_3/QNESC_38-3_cap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88913"/>
            <a:ext cx="25622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E4E020E-662B-41BE-A6A2-39ACC9D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BB26-179A-496E-B355-609CA25F0C2C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06606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1109</Words>
  <Application>Microsoft Macintosh PowerPoint</Application>
  <PresentationFormat>Apresentação na tela (4:3)</PresentationFormat>
  <Paragraphs>105</Paragraphs>
  <Slides>23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Arial Narrow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7</cp:revision>
  <dcterms:created xsi:type="dcterms:W3CDTF">2018-11-06T10:19:21Z</dcterms:created>
  <dcterms:modified xsi:type="dcterms:W3CDTF">2018-11-06T12:15:21Z</dcterms:modified>
</cp:coreProperties>
</file>